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6"/>
  </p:notesMasterIdLst>
  <p:sldIdLst>
    <p:sldId id="260" r:id="rId4"/>
    <p:sldId id="259" r:id="rId5"/>
  </p:sldIdLst>
  <p:sldSz cx="9906000" cy="6858000" type="A4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502951-83A7-C266-3FF1-AC47A50CA645}" name="Nakajima, Yukiko[中島 由希子]" initials="NY由" userId="S::Nakajima.Yukiko@jica.go.jp::555495a4-08cc-480e-833c-b828001f700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dministrato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E9EB"/>
    <a:srgbClr val="10E0A0"/>
    <a:srgbClr val="00B0F0"/>
    <a:srgbClr val="006600"/>
    <a:srgbClr val="800000"/>
    <a:srgbClr val="FFFF99"/>
    <a:srgbClr val="0000FF"/>
    <a:srgbClr val="FF0000"/>
    <a:srgbClr val="CC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4"/>
    <p:restoredTop sz="94660"/>
  </p:normalViewPr>
  <p:slideViewPr>
    <p:cSldViewPr>
      <p:cViewPr varScale="1">
        <p:scale>
          <a:sx n="104" d="100"/>
          <a:sy n="104" d="100"/>
        </p:scale>
        <p:origin x="1632" y="11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commentAuthors" Target="commentAuthor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Rectangle 2"/>
          <p:cNvSpPr>
            <a:spLocks noGrp="1" noChangeArrowheads="1"/>
          </p:cNvSpPr>
          <p:nvPr>
            <p:ph type="hdr" sz="quarter"/>
          </p:nvPr>
        </p:nvSpPr>
        <p:spPr>
          <a:xfrm>
            <a:off x="0" y="0"/>
            <a:ext cx="2950529" cy="49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6" tIns="46138" rIns="92276" bIns="461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1" name="Rectangle 3"/>
          <p:cNvSpPr>
            <a:spLocks noGrp="1" noChangeArrowheads="1"/>
          </p:cNvSpPr>
          <p:nvPr>
            <p:ph type="dt" idx="1"/>
          </p:nvPr>
        </p:nvSpPr>
        <p:spPr>
          <a:xfrm>
            <a:off x="3855083" y="0"/>
            <a:ext cx="2950529" cy="49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6" tIns="46138" rIns="92276" bIns="461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>
          <a:xfrm>
            <a:off x="709613" y="744538"/>
            <a:ext cx="5387975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3" name="Rectangle 5"/>
          <p:cNvSpPr>
            <a:spLocks noGrp="1" noChangeArrowheads="1"/>
          </p:cNvSpPr>
          <p:nvPr>
            <p:ph type="body" sz="quarter" idx="3"/>
          </p:nvPr>
        </p:nvSpPr>
        <p:spPr>
          <a:xfrm>
            <a:off x="680403" y="4720908"/>
            <a:ext cx="5446396" cy="447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6" tIns="46138" rIns="92276" bIns="461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04" name="Rectangle 6"/>
          <p:cNvSpPr>
            <a:spLocks noGrp="1" noChangeArrowheads="1"/>
          </p:cNvSpPr>
          <p:nvPr>
            <p:ph type="ftr" sz="quarter" idx="4"/>
          </p:nvPr>
        </p:nvSpPr>
        <p:spPr>
          <a:xfrm>
            <a:off x="0" y="9440227"/>
            <a:ext cx="2950529" cy="49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6" tIns="46138" rIns="92276" bIns="461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5083" y="9440227"/>
            <a:ext cx="2950529" cy="497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6" tIns="46138" rIns="92276" bIns="461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B00490-9B97-4202-882B-75986624D93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2492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B00490-9B97-4202-882B-75986624D93B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1244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103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4322E-7C79-4463-B6F4-4485D4BDF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5739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89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90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91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92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9940D-360C-44A2-A9FD-D774335266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117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95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9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9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9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25F47-F85F-4C04-B704-636F87DB37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9849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38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9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40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41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3EAA4-E067-4227-849D-61409F2533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108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044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04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4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4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7E0F0-F5E4-4436-A5F0-A08ACF2257A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0666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50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1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5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5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E9DDC-8892-4760-BC0B-FCA0280A5BA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72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057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058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9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060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61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62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63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7F6E4-1227-4AE5-9011-DA06002F76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4073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106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6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6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09908-A28F-4CCA-A23D-2317D2A6736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290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71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72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14A54-0616-4728-9B93-C8ABA088FBF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93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075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76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07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7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7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94DD7-34BE-48F5-80B7-34FB169D3D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698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1082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1083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108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8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8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7717B-EB0F-4EDA-937B-6A94724CD86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162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90E9C6E-B54F-4D64-96C4-F77CFE15C6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/>
          <p:cNvSpPr>
            <a:spLocks noChangeArrowheads="1"/>
          </p:cNvSpPr>
          <p:nvPr/>
        </p:nvSpPr>
        <p:spPr bwMode="auto">
          <a:xfrm>
            <a:off x="798513" y="1376537"/>
            <a:ext cx="8497887" cy="3729870"/>
          </a:xfrm>
          <a:prstGeom prst="roundRect">
            <a:avLst>
              <a:gd name="adj" fmla="val 6245"/>
            </a:avLst>
          </a:prstGeom>
          <a:gradFill rotWithShape="1">
            <a:gsLst>
              <a:gs pos="0">
                <a:srgbClr val="CCFFCC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1600"/>
          </a:p>
        </p:txBody>
      </p:sp>
      <p:sp>
        <p:nvSpPr>
          <p:cNvPr id="2051" name="AutoShape 88"/>
          <p:cNvSpPr>
            <a:spLocks noChangeArrowheads="1"/>
          </p:cNvSpPr>
          <p:nvPr/>
        </p:nvSpPr>
        <p:spPr bwMode="auto">
          <a:xfrm>
            <a:off x="1857375" y="4289755"/>
            <a:ext cx="6480175" cy="677388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704850" y="177800"/>
            <a:ext cx="8591550" cy="5984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CCFF99"/>
              </a:gs>
              <a:gs pos="50000">
                <a:srgbClr val="FFFFFF"/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81089" tIns="40545" rIns="81089" bIns="40545" anchor="ctr">
            <a:spAutoFit/>
          </a:bodyPr>
          <a:lstStyle/>
          <a:p>
            <a:pPr algn="ctr" defTabSz="811213">
              <a:defRPr/>
            </a:pPr>
            <a:r>
              <a:rPr lang="ja-JP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地球規模課題対応国際科学技術協力（</a:t>
            </a:r>
            <a:r>
              <a:rPr lang="en-US" altLang="ja-JP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SATREPS</a:t>
            </a:r>
            <a:r>
              <a:rPr lang="ja-JP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）</a:t>
            </a:r>
          </a:p>
        </p:txBody>
      </p:sp>
      <p:sp>
        <p:nvSpPr>
          <p:cNvPr id="2053" name="AutoShape 10"/>
          <p:cNvSpPr>
            <a:spLocks noChangeArrowheads="1"/>
          </p:cNvSpPr>
          <p:nvPr/>
        </p:nvSpPr>
        <p:spPr bwMode="auto">
          <a:xfrm>
            <a:off x="1281113" y="1280734"/>
            <a:ext cx="7559675" cy="1080257"/>
          </a:xfrm>
          <a:prstGeom prst="roundRect">
            <a:avLst>
              <a:gd name="adj" fmla="val 8963"/>
            </a:avLst>
          </a:prstGeom>
          <a:solidFill>
            <a:schemeClr val="bg1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lIns="47406" tIns="6772" rIns="47406" bIns="6772" anchor="ctr">
            <a:spAutoFit/>
          </a:bodyPr>
          <a:lstStyle>
            <a:lvl1pPr marL="87313" indent="-87313"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86995" indent="-86995" hangingPunct="1">
              <a:lnSpc>
                <a:spcPct val="110000"/>
              </a:lnSpc>
              <a:spcBef>
                <a:spcPct val="0"/>
              </a:spcBef>
              <a:spcAft>
                <a:spcPct val="10000"/>
              </a:spcAft>
              <a:buFont typeface="Wingdings"/>
              <a:buChar char="v"/>
            </a:pPr>
            <a:r>
              <a:rPr lang="ja-JP" altLang="en-US" sz="1200" dirty="0">
                <a:latin typeface="ＭＳ Ｐゴシック"/>
                <a:ea typeface="ＭＳ Ｐゴシック"/>
              </a:rPr>
              <a:t>環境・エネルギー（地球規模の環境課題、カーボンニュートラル）、生物資源、防災、感染症の４分野５領域の地球規模課題の解決のため、我が国と開発途上国の研究機関等が、外務省・</a:t>
            </a:r>
            <a:r>
              <a:rPr lang="en-US" altLang="ja-JP" sz="1200" dirty="0">
                <a:latin typeface="ＭＳ Ｐゴシック"/>
                <a:ea typeface="ＭＳ Ｐゴシック"/>
              </a:rPr>
              <a:t>JICA</a:t>
            </a:r>
            <a:r>
              <a:rPr lang="ja-JP" altLang="en-US" sz="1200" dirty="0">
                <a:latin typeface="ＭＳ Ｐゴシック"/>
                <a:ea typeface="ＭＳ Ｐゴシック"/>
              </a:rPr>
              <a:t>及び文科省・</a:t>
            </a:r>
            <a:r>
              <a:rPr lang="en-US" altLang="ja-JP" sz="1200" dirty="0">
                <a:latin typeface="ＭＳ Ｐゴシック"/>
                <a:ea typeface="ＭＳ Ｐゴシック"/>
              </a:rPr>
              <a:t>JST/AMED</a:t>
            </a:r>
            <a:r>
              <a:rPr lang="ja-JP" altLang="en-US" sz="1200" dirty="0">
                <a:latin typeface="ＭＳ Ｐゴシック"/>
                <a:ea typeface="ＭＳ Ｐゴシック"/>
              </a:rPr>
              <a:t>連携による支援のもと国際共同研究（３～５年間）を実施。</a:t>
            </a:r>
            <a:r>
              <a:rPr lang="ja-JP" altLang="ja-JP" sz="1200" dirty="0">
                <a:latin typeface="Arial"/>
                <a:ea typeface="ＭＳ Ｐゴシック"/>
                <a:cs typeface="Arial"/>
              </a:rPr>
              <a:t>支援経費は１案件あたり年間約１億円</a:t>
            </a:r>
            <a:r>
              <a:rPr lang="ja-JP" altLang="en-US" sz="1200" dirty="0">
                <a:latin typeface="Arial"/>
                <a:ea typeface="ＭＳ Ｐゴシック"/>
                <a:cs typeface="Arial"/>
              </a:rPr>
              <a:t>。</a:t>
            </a:r>
            <a:endParaRPr lang="en-US" altLang="ja-JP" dirty="0">
              <a:cs typeface="Arial" charset="0"/>
            </a:endParaRPr>
          </a:p>
          <a:p>
            <a:pPr marL="86995" indent="-86995" hangingPunct="1">
              <a:lnSpc>
                <a:spcPct val="110000"/>
              </a:lnSpc>
              <a:spcBef>
                <a:spcPct val="0"/>
              </a:spcBef>
              <a:spcAft>
                <a:spcPct val="10000"/>
              </a:spcAft>
              <a:buFont typeface="Wingdings"/>
              <a:buChar char="v"/>
            </a:pPr>
            <a:r>
              <a:rPr lang="ja-JP" altLang="en-US" sz="1200" dirty="0">
                <a:latin typeface="Arial"/>
                <a:ea typeface="ＭＳ Ｐゴシック"/>
                <a:cs typeface="Arial"/>
              </a:rPr>
              <a:t>共同研究を通じ、</a:t>
            </a:r>
            <a:r>
              <a:rPr lang="ja-JP" altLang="ja-JP" sz="1200" dirty="0">
                <a:latin typeface="Arial"/>
                <a:ea typeface="ＭＳ Ｐゴシック"/>
                <a:cs typeface="Arial"/>
              </a:rPr>
              <a:t>①国際科学技術協力の強化、②科学技術イノベーションの共創、③開発途上国の自立的研究開発能力の向上、及び④国際頭脳循環を</a:t>
            </a:r>
            <a:r>
              <a:rPr lang="ja-JP" altLang="en-US" sz="1200" dirty="0">
                <a:latin typeface="Arial"/>
                <a:ea typeface="ＭＳ Ｐゴシック"/>
                <a:cs typeface="Arial"/>
              </a:rPr>
              <a:t>図る</a:t>
            </a:r>
            <a:r>
              <a:rPr lang="ja-JP" altLang="ja-JP" sz="1200" dirty="0">
                <a:latin typeface="Arial"/>
                <a:ea typeface="ＭＳ Ｐゴシック"/>
                <a:cs typeface="Arial"/>
              </a:rPr>
              <a:t>。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065213" y="836613"/>
            <a:ext cx="7632700" cy="360362"/>
          </a:xfrm>
          <a:prstGeom prst="rect">
            <a:avLst/>
          </a:prstGeom>
          <a:solidFill>
            <a:srgbClr val="008000"/>
          </a:solidFill>
          <a:ln w="38100" cmpd="dbl">
            <a:noFill/>
            <a:miter lim="800000"/>
            <a:headEnd/>
            <a:tailEnd/>
          </a:ln>
          <a:effectLst/>
        </p:spPr>
        <p:txBody>
          <a:bodyPr lIns="81089" tIns="40545" rIns="81089" bIns="40545" anchor="ctr"/>
          <a:lstStyle/>
          <a:p>
            <a:pPr defTabSz="811213">
              <a:defRPr/>
            </a:pPr>
            <a:r>
              <a:rPr lang="en-US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Science and Technology  Research Partnership for Sustainable Development</a:t>
            </a:r>
            <a:r>
              <a:rPr lang="ja-JP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：</a:t>
            </a:r>
            <a:r>
              <a:rPr lang="en-US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SATREPS</a:t>
            </a:r>
            <a:endParaRPr lang="ja-JP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5" name="AutoShape 12"/>
          <p:cNvSpPr>
            <a:spLocks noChangeArrowheads="1"/>
          </p:cNvSpPr>
          <p:nvPr/>
        </p:nvSpPr>
        <p:spPr bwMode="auto">
          <a:xfrm>
            <a:off x="1281113" y="2492375"/>
            <a:ext cx="7559675" cy="2592810"/>
          </a:xfrm>
          <a:prstGeom prst="roundRect">
            <a:avLst>
              <a:gd name="adj" fmla="val 9218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4164" name="Rectangle 68"/>
          <p:cNvSpPr>
            <a:spLocks noChangeArrowheads="1"/>
          </p:cNvSpPr>
          <p:nvPr/>
        </p:nvSpPr>
        <p:spPr bwMode="auto">
          <a:xfrm>
            <a:off x="3892835" y="3404893"/>
            <a:ext cx="2192338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6008" tIns="43004" rIns="86008" bIns="43004">
            <a:spAutoFit/>
          </a:bodyPr>
          <a:lstStyle/>
          <a:p>
            <a:pPr algn="ctr" defTabSz="811213">
              <a:defRPr/>
            </a:pPr>
            <a:r>
              <a:rPr lang="ja-JP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地球規模課題の解決に</a:t>
            </a:r>
          </a:p>
          <a:p>
            <a:pPr algn="ctr" defTabSz="811213">
              <a:defRPr/>
            </a:pPr>
            <a:r>
              <a:rPr lang="ja-JP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ＭＳ Ｐゴシック" pitchFamily="50" charset="-128"/>
              </a:rPr>
              <a:t>向けた国際共同研究</a:t>
            </a:r>
          </a:p>
        </p:txBody>
      </p:sp>
      <p:sp>
        <p:nvSpPr>
          <p:cNvPr id="2057" name="AutoShape 69"/>
          <p:cNvSpPr>
            <a:spLocks noChangeArrowheads="1"/>
          </p:cNvSpPr>
          <p:nvPr/>
        </p:nvSpPr>
        <p:spPr bwMode="auto">
          <a:xfrm rot="5400000">
            <a:off x="2504282" y="3435715"/>
            <a:ext cx="1009650" cy="576263"/>
          </a:xfrm>
          <a:prstGeom prst="rightArrow">
            <a:avLst>
              <a:gd name="adj1" fmla="val 45722"/>
              <a:gd name="adj2" fmla="val 22104"/>
            </a:avLst>
          </a:prstGeom>
          <a:gradFill rotWithShape="1">
            <a:gsLst>
              <a:gs pos="0">
                <a:srgbClr val="FFFFFF"/>
              </a:gs>
              <a:gs pos="100000">
                <a:srgbClr val="FFFF66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2058" name="AutoShape 70"/>
          <p:cNvSpPr>
            <a:spLocks noChangeArrowheads="1"/>
          </p:cNvSpPr>
          <p:nvPr/>
        </p:nvSpPr>
        <p:spPr bwMode="auto">
          <a:xfrm>
            <a:off x="6248400" y="4402563"/>
            <a:ext cx="1433513" cy="527050"/>
          </a:xfrm>
          <a:prstGeom prst="roundRect">
            <a:avLst>
              <a:gd name="adj" fmla="val 9454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67723" tIns="0" rIns="67723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b="1"/>
              <a:t>開発途上国の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b="1"/>
              <a:t>研究機関</a:t>
            </a:r>
          </a:p>
        </p:txBody>
      </p:sp>
      <p:sp>
        <p:nvSpPr>
          <p:cNvPr id="2059" name="AutoShape 71"/>
          <p:cNvSpPr>
            <a:spLocks noChangeArrowheads="1"/>
          </p:cNvSpPr>
          <p:nvPr/>
        </p:nvSpPr>
        <p:spPr bwMode="auto">
          <a:xfrm>
            <a:off x="2432050" y="4384105"/>
            <a:ext cx="1143000" cy="531813"/>
          </a:xfrm>
          <a:prstGeom prst="roundRect">
            <a:avLst>
              <a:gd name="adj" fmla="val 1082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b="1" dirty="0"/>
              <a:t>我が国の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b="1" dirty="0"/>
              <a:t>研究機関</a:t>
            </a:r>
          </a:p>
        </p:txBody>
      </p:sp>
      <p:sp>
        <p:nvSpPr>
          <p:cNvPr id="2060" name="AutoShape 74"/>
          <p:cNvSpPr>
            <a:spLocks noChangeArrowheads="1"/>
          </p:cNvSpPr>
          <p:nvPr/>
        </p:nvSpPr>
        <p:spPr bwMode="auto">
          <a:xfrm rot="5400000">
            <a:off x="6392863" y="3425687"/>
            <a:ext cx="1008062" cy="576262"/>
          </a:xfrm>
          <a:prstGeom prst="rightArrow">
            <a:avLst>
              <a:gd name="adj1" fmla="val 45722"/>
              <a:gd name="adj2" fmla="val 22069"/>
            </a:avLst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2061" name="AutoShape 77"/>
          <p:cNvSpPr>
            <a:spLocks noChangeArrowheads="1"/>
          </p:cNvSpPr>
          <p:nvPr/>
        </p:nvSpPr>
        <p:spPr bwMode="auto">
          <a:xfrm rot="5400000">
            <a:off x="4710112" y="3524971"/>
            <a:ext cx="485775" cy="2305050"/>
          </a:xfrm>
          <a:prstGeom prst="upDownArrow">
            <a:avLst>
              <a:gd name="adj1" fmla="val 50000"/>
              <a:gd name="adj2" fmla="val 6524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 b="1" dirty="0">
                <a:solidFill>
                  <a:srgbClr val="0000FF"/>
                </a:solidFill>
              </a:rPr>
              <a:t>連携</a:t>
            </a:r>
          </a:p>
        </p:txBody>
      </p:sp>
      <p:sp>
        <p:nvSpPr>
          <p:cNvPr id="4175" name="Oval 79"/>
          <p:cNvSpPr>
            <a:spLocks noChangeArrowheads="1"/>
          </p:cNvSpPr>
          <p:nvPr/>
        </p:nvSpPr>
        <p:spPr bwMode="auto">
          <a:xfrm>
            <a:off x="5889625" y="2578971"/>
            <a:ext cx="1944688" cy="5746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ja-JP" altLang="en-US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外務省・</a:t>
            </a:r>
            <a:r>
              <a:rPr lang="en-US" altLang="ja-JP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JICA</a:t>
            </a:r>
            <a:endParaRPr lang="ja-JP" altLang="en-US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176" name="Oval 80"/>
          <p:cNvSpPr>
            <a:spLocks noChangeArrowheads="1"/>
          </p:cNvSpPr>
          <p:nvPr/>
        </p:nvSpPr>
        <p:spPr bwMode="auto">
          <a:xfrm>
            <a:off x="2000673" y="2569733"/>
            <a:ext cx="2088728" cy="5746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tIns="10800" anchor="ctr"/>
          <a:lstStyle/>
          <a:p>
            <a:pPr algn="ctr">
              <a:lnSpc>
                <a:spcPct val="80000"/>
              </a:lnSpc>
              <a:defRPr/>
            </a:pPr>
            <a:r>
              <a:rPr lang="ja-JP" altLang="en-US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文科省・</a:t>
            </a:r>
            <a:r>
              <a:rPr lang="en-US" altLang="ja-JP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JST/AMED</a:t>
            </a:r>
            <a:endParaRPr lang="ja-JP" altLang="en-US" sz="16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64" name="AutoShape 116"/>
          <p:cNvSpPr>
            <a:spLocks noChangeArrowheads="1"/>
          </p:cNvSpPr>
          <p:nvPr/>
        </p:nvSpPr>
        <p:spPr bwMode="auto">
          <a:xfrm>
            <a:off x="4160838" y="2587343"/>
            <a:ext cx="1584325" cy="504825"/>
          </a:xfrm>
          <a:prstGeom prst="leftRightArrow">
            <a:avLst>
              <a:gd name="adj1" fmla="val 50000"/>
              <a:gd name="adj2" fmla="val 2573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 b="1" dirty="0">
                <a:solidFill>
                  <a:srgbClr val="0000FF"/>
                </a:solidFill>
              </a:rPr>
              <a:t>連携</a:t>
            </a:r>
          </a:p>
        </p:txBody>
      </p:sp>
      <p:sp>
        <p:nvSpPr>
          <p:cNvPr id="2065" name="Oval 118"/>
          <p:cNvSpPr>
            <a:spLocks noChangeArrowheads="1"/>
          </p:cNvSpPr>
          <p:nvPr/>
        </p:nvSpPr>
        <p:spPr bwMode="auto">
          <a:xfrm>
            <a:off x="992971" y="5533774"/>
            <a:ext cx="7848600" cy="117936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86008" tIns="43004" rIns="86008" bIns="43004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1600" b="1" u="sng" dirty="0">
                <a:solidFill>
                  <a:srgbClr val="FF0000"/>
                </a:solidFill>
              </a:rPr>
              <a:t>①国際科学技術協力の強化</a:t>
            </a:r>
            <a:endParaRPr kumimoji="0" lang="en-US" altLang="ja-JP" sz="1600" b="1" u="sng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1600" b="1" u="sng" dirty="0">
                <a:solidFill>
                  <a:srgbClr val="FF0000"/>
                </a:solidFill>
              </a:rPr>
              <a:t>②科学技術・イノベーションの共創</a:t>
            </a:r>
            <a:endParaRPr kumimoji="0" lang="en-US" altLang="ja-JP" sz="1600" b="1" u="sng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1600" b="1" u="sng" dirty="0">
                <a:solidFill>
                  <a:srgbClr val="FF0000"/>
                </a:solidFill>
              </a:rPr>
              <a:t>③開発途上国の自立的研究開発能力の向上</a:t>
            </a:r>
            <a:endParaRPr kumimoji="0" lang="en-US" altLang="ja-JP" sz="1600" b="1" u="sng" strike="sngStrike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 b="1" u="sng" dirty="0">
                <a:solidFill>
                  <a:srgbClr val="FF0000"/>
                </a:solidFill>
              </a:rPr>
              <a:t>④国際頭脳循環</a:t>
            </a:r>
          </a:p>
        </p:txBody>
      </p:sp>
      <p:sp>
        <p:nvSpPr>
          <p:cNvPr id="2066" name="AutoShape 119"/>
          <p:cNvSpPr>
            <a:spLocks noChangeArrowheads="1"/>
          </p:cNvSpPr>
          <p:nvPr/>
        </p:nvSpPr>
        <p:spPr bwMode="auto">
          <a:xfrm>
            <a:off x="3931443" y="5001238"/>
            <a:ext cx="2232025" cy="5746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2067" name="AutoShape 121"/>
          <p:cNvSpPr>
            <a:spLocks noChangeArrowheads="1"/>
          </p:cNvSpPr>
          <p:nvPr/>
        </p:nvSpPr>
        <p:spPr bwMode="auto">
          <a:xfrm>
            <a:off x="2432050" y="3573463"/>
            <a:ext cx="1143000" cy="288925"/>
          </a:xfrm>
          <a:prstGeom prst="roundRect">
            <a:avLst>
              <a:gd name="adj" fmla="val 1082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b="1"/>
              <a:t>支援</a:t>
            </a:r>
          </a:p>
        </p:txBody>
      </p:sp>
      <p:sp>
        <p:nvSpPr>
          <p:cNvPr id="2068" name="AutoShape 122"/>
          <p:cNvSpPr>
            <a:spLocks noChangeArrowheads="1"/>
          </p:cNvSpPr>
          <p:nvPr/>
        </p:nvSpPr>
        <p:spPr bwMode="auto">
          <a:xfrm>
            <a:off x="6248400" y="3500438"/>
            <a:ext cx="1223963" cy="287337"/>
          </a:xfrm>
          <a:prstGeom prst="roundRect">
            <a:avLst>
              <a:gd name="adj" fmla="val 9454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67723" tIns="0" rIns="67723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400" b="1"/>
              <a:t>技術協力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Oval 3"/>
          <p:cNvSpPr>
            <a:spLocks noChangeArrowheads="1"/>
          </p:cNvSpPr>
          <p:nvPr/>
        </p:nvSpPr>
        <p:spPr>
          <a:xfrm>
            <a:off x="2720753" y="5454231"/>
            <a:ext cx="5400599" cy="1420743"/>
          </a:xfrm>
          <a:prstGeom prst="ellipse">
            <a:avLst/>
          </a:prstGeom>
          <a:solidFill>
            <a:srgbClr val="CEE9E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86008" tIns="43004" rIns="86008" bIns="43004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ja-JP" altLang="en-US" sz="1200" b="1" dirty="0">
                <a:solidFill>
                  <a:srgbClr val="FF0000"/>
                </a:solidFill>
              </a:rPr>
              <a:t>①</a:t>
            </a:r>
            <a:r>
              <a:rPr lang="en-US" altLang="ja-JP" sz="1200" b="1" dirty="0">
                <a:solidFill>
                  <a:srgbClr val="FF0000"/>
                </a:solidFill>
              </a:rPr>
              <a:t> Strengthen international science and technology cooperation ,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ja-JP" altLang="en-US" sz="1200" b="1" dirty="0">
                <a:solidFill>
                  <a:srgbClr val="FF0000"/>
                </a:solidFill>
              </a:rPr>
              <a:t>② </a:t>
            </a:r>
            <a:r>
              <a:rPr lang="en-US" altLang="ja-JP" sz="1200" b="1" dirty="0">
                <a:solidFill>
                  <a:srgbClr val="FF0000"/>
                </a:solidFill>
              </a:rPr>
              <a:t>Co-create science and technology innovation ,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ja-JP" altLang="en-US" sz="1200" b="1" dirty="0">
                <a:solidFill>
                  <a:srgbClr val="FF0000"/>
                </a:solidFill>
              </a:rPr>
              <a:t>③</a:t>
            </a:r>
            <a:r>
              <a:rPr lang="en-US" altLang="ja-JP" sz="1200" b="1" dirty="0">
                <a:solidFill>
                  <a:srgbClr val="FF0000"/>
                </a:solidFill>
              </a:rPr>
              <a:t> Enhance the self-reliant research and development capabilities of developing countries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ja-JP" altLang="en-US" sz="1200" b="1" dirty="0">
                <a:solidFill>
                  <a:srgbClr val="FF0000"/>
                </a:solidFill>
              </a:rPr>
              <a:t>④</a:t>
            </a:r>
            <a:r>
              <a:rPr lang="en-US" altLang="ja-JP" sz="1200" b="1" dirty="0">
                <a:solidFill>
                  <a:srgbClr val="FF0000"/>
                </a:solidFill>
              </a:rPr>
              <a:t> Promote international brain circulation</a:t>
            </a:r>
          </a:p>
        </p:txBody>
      </p:sp>
      <p:sp>
        <p:nvSpPr>
          <p:cNvPr id="1133" name="AutoShape 18"/>
          <p:cNvSpPr>
            <a:spLocks noChangeArrowheads="1"/>
          </p:cNvSpPr>
          <p:nvPr/>
        </p:nvSpPr>
        <p:spPr>
          <a:xfrm>
            <a:off x="609358" y="4407543"/>
            <a:ext cx="8687284" cy="800014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134" name="AutoShape 19"/>
          <p:cNvSpPr>
            <a:spLocks noChangeArrowheads="1"/>
          </p:cNvSpPr>
          <p:nvPr/>
        </p:nvSpPr>
        <p:spPr>
          <a:xfrm>
            <a:off x="431658" y="1489597"/>
            <a:ext cx="8996362" cy="1350147"/>
          </a:xfrm>
          <a:prstGeom prst="roundRect">
            <a:avLst>
              <a:gd name="adj" fmla="val 8963"/>
            </a:avLst>
          </a:prstGeom>
          <a:solidFill>
            <a:schemeClr val="bg1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wrap="square" lIns="47406" tIns="6772" rIns="47406" bIns="6772" anchor="ctr">
            <a:spAutoFit/>
          </a:bodyPr>
          <a:lstStyle>
            <a:lvl1pPr marL="87313" indent="-87313"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hangingPunct="1">
              <a:lnSpc>
                <a:spcPct val="110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ja-JP" altLang="en-US" sz="1200" b="1" dirty="0"/>
              <a:t>・</a:t>
            </a:r>
            <a:r>
              <a:rPr lang="en-US" altLang="ja-JP" sz="1200" b="1" dirty="0"/>
              <a:t>International  joint  researches on focused global issues for 3~5 years, among research institutions in developing countries and Japan, cooperated with MOFA</a:t>
            </a:r>
            <a:r>
              <a:rPr lang="ja-JP" altLang="en-US" sz="1200" b="1" dirty="0"/>
              <a:t>・</a:t>
            </a:r>
            <a:r>
              <a:rPr lang="en-US" altLang="ja-JP" sz="1200" b="1" dirty="0"/>
              <a:t>JICA and  MEXT</a:t>
            </a:r>
            <a:r>
              <a:rPr lang="ja-JP" altLang="en-US" sz="1200" b="1" dirty="0"/>
              <a:t>・</a:t>
            </a:r>
            <a:r>
              <a:rPr lang="en-US" altLang="ja-JP" sz="1200" b="1" dirty="0"/>
              <a:t>JST/AMED.  </a:t>
            </a:r>
          </a:p>
          <a:p>
            <a:pPr hangingPunct="1">
              <a:lnSpc>
                <a:spcPct val="110000"/>
              </a:lnSpc>
              <a:spcBef>
                <a:spcPct val="0"/>
              </a:spcBef>
              <a:spcAft>
                <a:spcPct val="10000"/>
              </a:spcAft>
              <a:buFontTx/>
              <a:buNone/>
            </a:pPr>
            <a:r>
              <a:rPr lang="ja-JP" altLang="en-US" sz="1200" b="1" dirty="0"/>
              <a:t>・</a:t>
            </a:r>
            <a:r>
              <a:rPr lang="en-US" altLang="ja-JP" sz="1200" b="1" dirty="0"/>
              <a:t>Focused Global Issues</a:t>
            </a:r>
            <a:r>
              <a:rPr lang="en-US" altLang="ja-JP" sz="1200" dirty="0"/>
              <a:t>; Environment, Energy, Bioresources, Disaster Prevention and Mitigation, Infectious Disease Control</a:t>
            </a:r>
          </a:p>
          <a:p>
            <a:r>
              <a:rPr lang="en-US" altLang="ja-JP" sz="1200" dirty="0">
                <a:latin typeface="+mj-lt"/>
              </a:rPr>
              <a:t>Through joint research, the program aims to:</a:t>
            </a:r>
            <a:endParaRPr lang="ja-JP" altLang="ja-JP" sz="1200" dirty="0">
              <a:latin typeface="+mj-lt"/>
            </a:endParaRPr>
          </a:p>
          <a:p>
            <a:r>
              <a:rPr lang="ja-JP" altLang="ja-JP" sz="1200" dirty="0">
                <a:latin typeface="+mj-lt"/>
              </a:rPr>
              <a:t>①</a:t>
            </a:r>
            <a:r>
              <a:rPr lang="en-US" altLang="ja-JP" sz="1200" dirty="0">
                <a:latin typeface="+mj-lt"/>
              </a:rPr>
              <a:t> Strengthen international science and technology cooperation ② Co-create science and technology innovation ③ Enhance the self-reliant research and development capabilities of developing countries ④ Promote international brain circulation</a:t>
            </a:r>
            <a:endParaRPr lang="ja-JP" altLang="ja-JP" sz="1200" dirty="0">
              <a:latin typeface="+mj-lt"/>
            </a:endParaRPr>
          </a:p>
        </p:txBody>
      </p:sp>
      <p:sp>
        <p:nvSpPr>
          <p:cNvPr id="1135" name="AutoShape 20"/>
          <p:cNvSpPr>
            <a:spLocks noChangeArrowheads="1"/>
          </p:cNvSpPr>
          <p:nvPr/>
        </p:nvSpPr>
        <p:spPr>
          <a:xfrm>
            <a:off x="377599" y="3020549"/>
            <a:ext cx="9083317" cy="2725567"/>
          </a:xfrm>
          <a:prstGeom prst="roundRect">
            <a:avLst>
              <a:gd name="adj" fmla="val 9218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136" name="Rectangle 21"/>
          <p:cNvSpPr>
            <a:spLocks noChangeArrowheads="1"/>
          </p:cNvSpPr>
          <p:nvPr/>
        </p:nvSpPr>
        <p:spPr>
          <a:xfrm>
            <a:off x="3655558" y="3731745"/>
            <a:ext cx="2801131" cy="640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6008" tIns="43004" rIns="86008" bIns="43004">
            <a:spAutoFit/>
          </a:bodyPr>
          <a:lstStyle/>
          <a:p>
            <a:pPr algn="ctr" defTabSz="811213"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International </a:t>
            </a:r>
          </a:p>
          <a:p>
            <a:pPr algn="ctr" defTabSz="811213"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Joint Research</a:t>
            </a:r>
          </a:p>
        </p:txBody>
      </p:sp>
      <p:sp>
        <p:nvSpPr>
          <p:cNvPr id="1137" name="AutoShape 23"/>
          <p:cNvSpPr>
            <a:spLocks noChangeArrowheads="1"/>
          </p:cNvSpPr>
          <p:nvPr/>
        </p:nvSpPr>
        <p:spPr>
          <a:xfrm>
            <a:off x="6393091" y="4643808"/>
            <a:ext cx="2808288" cy="503238"/>
          </a:xfrm>
          <a:prstGeom prst="roundRect">
            <a:avLst>
              <a:gd name="adj" fmla="val 9454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32400" tIns="0" rIns="32400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 dirty="0"/>
              <a:t>Research institutions in Developing countries</a:t>
            </a:r>
            <a:endParaRPr lang="en-US" altLang="ja-JP" sz="1800" dirty="0"/>
          </a:p>
        </p:txBody>
      </p:sp>
      <p:sp>
        <p:nvSpPr>
          <p:cNvPr id="1138" name="AutoShape 24"/>
          <p:cNvSpPr>
            <a:spLocks noChangeArrowheads="1"/>
          </p:cNvSpPr>
          <p:nvPr/>
        </p:nvSpPr>
        <p:spPr>
          <a:xfrm>
            <a:off x="1165035" y="4616095"/>
            <a:ext cx="2447925" cy="503238"/>
          </a:xfrm>
          <a:prstGeom prst="roundRect">
            <a:avLst>
              <a:gd name="adj" fmla="val 1082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 dirty="0"/>
              <a:t>Research institutions </a:t>
            </a:r>
            <a:br>
              <a:rPr lang="en-US" altLang="ja-JP" sz="1200" b="1" dirty="0"/>
            </a:br>
            <a:r>
              <a:rPr lang="en-US" altLang="ja-JP" sz="1200" b="1" dirty="0"/>
              <a:t>in Japan</a:t>
            </a:r>
            <a:endParaRPr lang="en-US" altLang="ja-JP" sz="1800" dirty="0"/>
          </a:p>
        </p:txBody>
      </p:sp>
      <p:sp>
        <p:nvSpPr>
          <p:cNvPr id="1139" name="AutoShape 25"/>
          <p:cNvSpPr>
            <a:spLocks noChangeArrowheads="1"/>
          </p:cNvSpPr>
          <p:nvPr/>
        </p:nvSpPr>
        <p:spPr>
          <a:xfrm rot="5400000">
            <a:off x="7226832" y="3849216"/>
            <a:ext cx="955609" cy="523875"/>
          </a:xfrm>
          <a:prstGeom prst="rightArrow">
            <a:avLst>
              <a:gd name="adj1" fmla="val 45722"/>
              <a:gd name="adj2" fmla="val 27389"/>
            </a:avLst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140" name="AutoShape 26"/>
          <p:cNvSpPr>
            <a:spLocks noChangeArrowheads="1"/>
          </p:cNvSpPr>
          <p:nvPr/>
        </p:nvSpPr>
        <p:spPr>
          <a:xfrm rot="5400000">
            <a:off x="4771913" y="3633315"/>
            <a:ext cx="640848" cy="2447926"/>
          </a:xfrm>
          <a:prstGeom prst="upDownArrow">
            <a:avLst>
              <a:gd name="adj1" fmla="val 46074"/>
              <a:gd name="adj2" fmla="val 3568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 dirty="0">
                <a:solidFill>
                  <a:srgbClr val="0000FF"/>
                </a:solidFill>
              </a:rPr>
              <a:t>Research</a:t>
            </a:r>
            <a:br>
              <a:rPr lang="en-US" altLang="ja-JP" sz="1200" b="1" dirty="0">
                <a:solidFill>
                  <a:srgbClr val="0000FF"/>
                </a:solidFill>
              </a:rPr>
            </a:br>
            <a:r>
              <a:rPr lang="en-US" altLang="ja-JP" sz="1200" b="1" dirty="0">
                <a:solidFill>
                  <a:srgbClr val="0000FF"/>
                </a:solidFill>
              </a:rPr>
              <a:t>Partnership</a:t>
            </a:r>
            <a:endParaRPr lang="en-US" altLang="ja-JP" sz="1800" dirty="0"/>
          </a:p>
        </p:txBody>
      </p:sp>
      <p:sp>
        <p:nvSpPr>
          <p:cNvPr id="1141" name="Oval 27"/>
          <p:cNvSpPr>
            <a:spLocks noChangeArrowheads="1"/>
          </p:cNvSpPr>
          <p:nvPr/>
        </p:nvSpPr>
        <p:spPr>
          <a:xfrm>
            <a:off x="6820399" y="3196106"/>
            <a:ext cx="1768475" cy="425450"/>
          </a:xfrm>
          <a:prstGeom prst="ellipse">
            <a:avLst/>
          </a:prstGeom>
          <a:solidFill>
            <a:srgbClr val="CEE9E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MOFA</a:t>
            </a:r>
            <a:r>
              <a:rPr lang="ja-JP" altLang="en-US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・</a:t>
            </a:r>
            <a:r>
              <a:rPr lang="en-US" altLang="ja-JP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JICA</a:t>
            </a:r>
          </a:p>
        </p:txBody>
      </p:sp>
      <p:sp>
        <p:nvSpPr>
          <p:cNvPr id="1142" name="AutoShape 29"/>
          <p:cNvSpPr>
            <a:spLocks noChangeArrowheads="1"/>
          </p:cNvSpPr>
          <p:nvPr/>
        </p:nvSpPr>
        <p:spPr>
          <a:xfrm>
            <a:off x="3728743" y="3114291"/>
            <a:ext cx="2801130" cy="553262"/>
          </a:xfrm>
          <a:prstGeom prst="leftRightArrow">
            <a:avLst>
              <a:gd name="adj1" fmla="val 50000"/>
              <a:gd name="adj2" fmla="val 4142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 dirty="0">
                <a:solidFill>
                  <a:srgbClr val="0000FF"/>
                </a:solidFill>
              </a:rPr>
              <a:t>Cooperation</a:t>
            </a:r>
          </a:p>
        </p:txBody>
      </p:sp>
      <p:sp>
        <p:nvSpPr>
          <p:cNvPr id="1143" name="AutoShape 32"/>
          <p:cNvSpPr>
            <a:spLocks noChangeArrowheads="1"/>
          </p:cNvSpPr>
          <p:nvPr/>
        </p:nvSpPr>
        <p:spPr>
          <a:xfrm>
            <a:off x="4479265" y="5078373"/>
            <a:ext cx="1153716" cy="488110"/>
          </a:xfrm>
          <a:prstGeom prst="downArrow">
            <a:avLst>
              <a:gd name="adj1" fmla="val 50000"/>
              <a:gd name="adj2" fmla="val 64871"/>
            </a:avLst>
          </a:prstGeom>
          <a:solidFill>
            <a:srgbClr val="CEE9E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144" name="AutoShape 33"/>
          <p:cNvSpPr>
            <a:spLocks noChangeArrowheads="1"/>
          </p:cNvSpPr>
          <p:nvPr/>
        </p:nvSpPr>
        <p:spPr>
          <a:xfrm>
            <a:off x="444500" y="172317"/>
            <a:ext cx="8996363" cy="109061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CCFF99"/>
              </a:gs>
              <a:gs pos="50000">
                <a:srgbClr val="FFFFFF"/>
              </a:gs>
              <a:gs pos="100000">
                <a:srgbClr val="CCFF99"/>
              </a:gs>
            </a:gsLst>
            <a:lin ang="54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81089" tIns="40545" rIns="81089" bIns="40545" anchor="ctr">
            <a:spAutoFit/>
          </a:bodyPr>
          <a:lstStyle/>
          <a:p>
            <a:pPr algn="ctr" defTabSz="811213">
              <a:defRPr/>
            </a:pPr>
            <a:r>
              <a:rPr lang="en-US" altLang="ja-JP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Science and Technology Research Partnership for Sustainable Development : SATREPS</a:t>
            </a:r>
          </a:p>
        </p:txBody>
      </p:sp>
      <p:sp>
        <p:nvSpPr>
          <p:cNvPr id="1145" name="Text Box 34"/>
          <p:cNvSpPr txBox="1">
            <a:spLocks noChangeArrowheads="1"/>
          </p:cNvSpPr>
          <p:nvPr/>
        </p:nvSpPr>
        <p:spPr>
          <a:xfrm>
            <a:off x="60530" y="5829410"/>
            <a:ext cx="2934750" cy="1045564"/>
          </a:xfrm>
          <a:prstGeom prst="rect">
            <a:avLst/>
          </a:prstGeom>
          <a:noFill/>
          <a:ln>
            <a:noFill/>
          </a:ln>
        </p:spPr>
        <p:txBody>
          <a:bodyPr wrap="square" lIns="84920" tIns="42460" rIns="84920" bIns="42460">
            <a:spAutoFit/>
          </a:bodyPr>
          <a:lstStyle>
            <a:lvl1pPr defTabSz="1106488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1106488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1106488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1106488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1106488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11064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ja-JP" sz="700" b="1" dirty="0"/>
              <a:t>MEXT: Ministry of Education</a:t>
            </a:r>
            <a:r>
              <a:rPr lang="ja-JP" altLang="en-US" sz="700" b="1" dirty="0"/>
              <a:t>、</a:t>
            </a:r>
            <a:r>
              <a:rPr lang="en-US" altLang="ja-JP" sz="700" b="1" dirty="0"/>
              <a:t> Culture</a:t>
            </a:r>
            <a:r>
              <a:rPr lang="ja-JP" altLang="en-US" sz="700" b="1" dirty="0"/>
              <a:t>、</a:t>
            </a:r>
            <a:r>
              <a:rPr lang="en-US" altLang="ja-JP" sz="700" b="1" dirty="0"/>
              <a:t> Sports</a:t>
            </a:r>
            <a:r>
              <a:rPr lang="ja-JP" altLang="en-US" sz="700" b="1" dirty="0"/>
              <a:t>、</a:t>
            </a:r>
            <a:r>
              <a:rPr lang="en-US" altLang="ja-JP" sz="700" b="1" dirty="0"/>
              <a:t> Science and Technology   </a:t>
            </a:r>
          </a:p>
          <a:p>
            <a:pPr eaLnBrk="1" hangingPunct="1">
              <a:lnSpc>
                <a:spcPts val="11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altLang="ja-JP" sz="700" b="1" dirty="0"/>
              <a:t>MOFA: Ministry of Foreign Affairs</a:t>
            </a:r>
            <a:br>
              <a:rPr lang="en-US" altLang="ja-JP" sz="700" b="1" dirty="0"/>
            </a:br>
            <a:r>
              <a:rPr lang="en-US" altLang="ja-JP" sz="700" b="1" dirty="0"/>
              <a:t>JST: Japan Science and Technology Agency                                           JICA: Japan International Cooperation Agency</a:t>
            </a:r>
            <a:br>
              <a:rPr lang="en-US" altLang="ja-JP" sz="700" b="1" dirty="0"/>
            </a:br>
            <a:r>
              <a:rPr lang="en-US" altLang="ja-JP" sz="700" b="1" dirty="0"/>
              <a:t>AMED: The Japan Agency for Medical Research and Development</a:t>
            </a:r>
          </a:p>
        </p:txBody>
      </p:sp>
      <p:sp>
        <p:nvSpPr>
          <p:cNvPr id="1146" name="AutoShape 36"/>
          <p:cNvSpPr>
            <a:spLocks noChangeArrowheads="1"/>
          </p:cNvSpPr>
          <p:nvPr/>
        </p:nvSpPr>
        <p:spPr>
          <a:xfrm>
            <a:off x="6723405" y="3831304"/>
            <a:ext cx="1962464" cy="394390"/>
          </a:xfrm>
          <a:prstGeom prst="roundRect">
            <a:avLst>
              <a:gd name="adj" fmla="val 9454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32400" tIns="0" rIns="32400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 dirty="0"/>
              <a:t>Technical Cooperation</a:t>
            </a:r>
            <a:endParaRPr lang="en-US" altLang="ja-JP" sz="1800" dirty="0"/>
          </a:p>
        </p:txBody>
      </p:sp>
      <p:sp>
        <p:nvSpPr>
          <p:cNvPr id="1147" name="AutoShape 22"/>
          <p:cNvSpPr>
            <a:spLocks noChangeArrowheads="1"/>
          </p:cNvSpPr>
          <p:nvPr/>
        </p:nvSpPr>
        <p:spPr>
          <a:xfrm rot="5400000">
            <a:off x="1920202" y="3839752"/>
            <a:ext cx="937592" cy="523875"/>
          </a:xfrm>
          <a:prstGeom prst="rightArrow">
            <a:avLst>
              <a:gd name="adj1" fmla="val 45722"/>
              <a:gd name="adj2" fmla="val 28097"/>
            </a:avLst>
          </a:prstGeom>
          <a:gradFill rotWithShape="1">
            <a:gsLst>
              <a:gs pos="0">
                <a:srgbClr val="FFFFFF"/>
              </a:gs>
              <a:gs pos="100000">
                <a:srgbClr val="FFFF66"/>
              </a:gs>
            </a:gsLst>
            <a:lin ang="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148" name="AutoShape 35"/>
          <p:cNvSpPr>
            <a:spLocks noChangeArrowheads="1"/>
          </p:cNvSpPr>
          <p:nvPr/>
        </p:nvSpPr>
        <p:spPr>
          <a:xfrm>
            <a:off x="1766555" y="3873074"/>
            <a:ext cx="1228725" cy="358775"/>
          </a:xfrm>
          <a:prstGeom prst="roundRect">
            <a:avLst>
              <a:gd name="adj" fmla="val 10829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/>
          <a:lstStyle>
            <a:lvl1pPr defTabSz="811213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defTabSz="811213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defTabSz="811213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defTabSz="811213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defTabSz="811213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defTabSz="811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 dirty="0"/>
              <a:t>Support</a:t>
            </a:r>
            <a:endParaRPr lang="en-US" altLang="ja-JP" sz="1800" dirty="0"/>
          </a:p>
        </p:txBody>
      </p:sp>
      <p:sp>
        <p:nvSpPr>
          <p:cNvPr id="1149" name="Oval 28"/>
          <p:cNvSpPr>
            <a:spLocks noChangeArrowheads="1"/>
          </p:cNvSpPr>
          <p:nvPr/>
        </p:nvSpPr>
        <p:spPr>
          <a:xfrm>
            <a:off x="1236473" y="3187848"/>
            <a:ext cx="2305050" cy="42944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tIns="10800" anchor="ctr" anchorCtr="1"/>
          <a:lstStyle/>
          <a:p>
            <a:pPr algn="ctr">
              <a:lnSpc>
                <a:spcPct val="80000"/>
              </a:lnSpc>
              <a:defRPr/>
            </a:pPr>
            <a:r>
              <a:rPr lang="en-US" altLang="ja-JP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MEXT</a:t>
            </a:r>
            <a:r>
              <a:rPr lang="ja-JP" altLang="en-US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・</a:t>
            </a:r>
            <a:r>
              <a:rPr lang="en-US" altLang="ja-JP" sz="1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JST/AMED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A8A84F4D29E690498D968A7644C6574E" ma:contentTypeVersion="17" ma:contentTypeDescription="新しいドキュメントを作成します。" ma:contentTypeScope="" ma:versionID="4d7fa07c22fbd29c9229ad2a7b1c14c5">
  <xsd:schema xmlns:xsd="http://www.w3.org/2001/XMLSchema" xmlns:xs="http://www.w3.org/2001/XMLSchema" xmlns:p="http://schemas.microsoft.com/office/2006/metadata/properties" xmlns:ns1="http://schemas.microsoft.com/sharepoint/v3" xmlns:ns2="305290c1-ecf4-4a00-a5d0-6087e362ee5c" xmlns:ns3="50805b8e-e415-4c73-9b46-68e764dd6305" targetNamespace="http://schemas.microsoft.com/office/2006/metadata/properties" ma:root="true" ma:fieldsID="c6674f83006bd2d2e37b54ff4ed78470" ns1:_="" ns2:_="" ns3:_="">
    <xsd:import namespace="http://schemas.microsoft.com/sharepoint/v3"/>
    <xsd:import namespace="305290c1-ecf4-4a00-a5d0-6087e362ee5c"/>
    <xsd:import namespace="50805b8e-e415-4c73-9b46-68e764dd63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統合コンプライアンス ポリシーのプロパティ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統合コンプライアンス ポリシーの UI アクション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5290c1-ecf4-4a00-a5d0-6087e362ee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30b03df3-b95d-4578-86db-04c659450c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805b8e-e415-4c73-9b46-68e764dd630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e7d823e-5e46-437e-9a83-23e3b01c7efd}" ma:internalName="TaxCatchAll" ma:showField="CatchAllData" ma:web="50805b8e-e415-4c73-9b46-68e764dd63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D2F606-FF2A-4052-BCA4-B34E817A4A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05290c1-ecf4-4a00-a5d0-6087e362ee5c"/>
    <ds:schemaRef ds:uri="50805b8e-e415-4c73-9b46-68e764dd63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906A0D-E41E-4916-8CCB-39671DDEFD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409</Words>
  <Application>Microsoft Office PowerPoint</Application>
  <PresentationFormat>A4 210 x 297 mm</PresentationFormat>
  <Paragraphs>42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Ｐゴシック</vt:lpstr>
      <vt:lpstr>Arial</vt:lpstr>
      <vt:lpstr>Wingdings</vt:lpstr>
      <vt:lpstr>標準デザイン</vt:lpstr>
      <vt:lpstr>PowerPoint プレゼンテーション</vt:lpstr>
      <vt:lpstr>PowerPoint プレゼンテーション</vt:lpstr>
    </vt:vector>
  </TitlesOfParts>
  <Company>文部科学省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文部科学省としてG8洞爺湖サミットに貢献できること</dc:title>
  <dc:creator>so1ch1ro</dc:creator>
  <cp:lastModifiedBy>KUBO RYUTARO</cp:lastModifiedBy>
  <cp:revision>99</cp:revision>
  <cp:lastPrinted>2025-06-06T02:51:08Z</cp:lastPrinted>
  <dcterms:created xsi:type="dcterms:W3CDTF">2007-12-20T05:54:46Z</dcterms:created>
  <dcterms:modified xsi:type="dcterms:W3CDTF">2026-06-19T01:23:28Z</dcterms:modified>
</cp:coreProperties>
</file>