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57" r:id="rId3"/>
    <p:sldId id="262" r:id="rId4"/>
    <p:sldId id="258" r:id="rId5"/>
    <p:sldId id="263" r:id="rId6"/>
    <p:sldId id="264" r:id="rId7"/>
    <p:sldId id="265" r:id="rId8"/>
    <p:sldId id="266" r:id="rId9"/>
    <p:sldId id="267" r:id="rId10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TI FAZLINA" initials="SF" lastIdx="6" clrIdx="0">
    <p:extLst>
      <p:ext uri="{19B8F6BF-5375-455C-9EA6-DF929625EA0E}">
        <p15:presenceInfo xmlns:p15="http://schemas.microsoft.com/office/powerpoint/2012/main" userId="S-1-5-21-2859107845-2325906231-1599898141-29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44BF-58E6-4020-BB98-D3631FACCA07}" type="datetimeFigureOut">
              <a:rPr lang="en-MY" smtClean="0"/>
              <a:t>15/7/2024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1AE08-B926-44D5-AAB7-8BA2FFAAAB6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571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A5E9A2-287A-411E-B975-36F5D1488E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18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A5E9A2-287A-411E-B975-36F5D1488E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43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2F2B20"/>
                </a:solidFill>
              </a:rPr>
              <a:pPr/>
              <a:t>‹#›</a:t>
            </a:fld>
            <a:endParaRPr lang="en-US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6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9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52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9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666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1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90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904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45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68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8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14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55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84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5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0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6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8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7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8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2F2B20"/>
                </a:solidFill>
              </a:rPr>
              <a:pPr/>
              <a:t>‹#›</a:t>
            </a:fld>
            <a:endParaRPr lang="en-US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1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619069" cy="618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95866"/>
            <a:ext cx="12171426" cy="556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7/15/2024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  <p:pic>
        <p:nvPicPr>
          <p:cNvPr id="8" name="Picture 5" descr="C:\Users\MOE\Desktop\SATREPS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792" y="25141"/>
            <a:ext cx="1462634" cy="51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835" y="0"/>
            <a:ext cx="1711957" cy="60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0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5" y="643127"/>
            <a:ext cx="8229600" cy="1143000"/>
          </a:xfrm>
        </p:spPr>
        <p:txBody>
          <a:bodyPr/>
          <a:lstStyle/>
          <a:p>
            <a:pPr algn="ctr"/>
            <a:r>
              <a:rPr lang="en-US" b="1" dirty="0"/>
              <a:t>PRESENTATION FORMAT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09753" y="1624042"/>
            <a:ext cx="8620125" cy="207628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63550" indent="-463550" algn="just">
              <a:buFont typeface="Wingdings" pitchFamily="2" charset="2"/>
              <a:buChar char="§"/>
            </a:pPr>
            <a:r>
              <a:rPr lang="en-US" sz="2400" b="1" kern="0" dirty="0">
                <a:solidFill>
                  <a:srgbClr val="C00000"/>
                </a:solidFill>
                <a:latin typeface="Arial"/>
                <a:cs typeface="Arial" pitchFamily="34" charset="0"/>
              </a:rPr>
              <a:t>15 min presentation </a:t>
            </a:r>
            <a:r>
              <a:rPr lang="en-US" sz="2400" b="1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(reminder bell will be rang on the 10th min)</a:t>
            </a:r>
            <a:endParaRPr lang="en-US" sz="2400" kern="0" dirty="0">
              <a:solidFill>
                <a:prstClr val="black"/>
              </a:solidFill>
              <a:latin typeface="Arial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sz="2400" b="1" kern="0" dirty="0">
                <a:solidFill>
                  <a:srgbClr val="C00000"/>
                </a:solidFill>
                <a:latin typeface="Arial"/>
                <a:cs typeface="Arial" pitchFamily="34" charset="0"/>
              </a:rPr>
              <a:t>10 min Q&amp;A session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09753" y="3777241"/>
            <a:ext cx="8620125" cy="260450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63550" indent="-463550" algn="just">
              <a:buFont typeface="Wingdings" pitchFamily="2" charset="2"/>
              <a:buChar char="§"/>
              <a:defRPr/>
            </a:pPr>
            <a:r>
              <a:rPr lang="en-US" sz="2400" b="1" kern="0" dirty="0">
                <a:solidFill>
                  <a:srgbClr val="C00000"/>
                </a:solidFill>
                <a:latin typeface="Arial"/>
                <a:cs typeface="Arial" pitchFamily="34" charset="0"/>
              </a:rPr>
              <a:t>Please prepare </a:t>
            </a:r>
            <a:r>
              <a:rPr lang="en-US" sz="2400" b="1" u="sng" kern="0" dirty="0">
                <a:solidFill>
                  <a:srgbClr val="C00000"/>
                </a:solidFill>
                <a:latin typeface="Arial"/>
                <a:cs typeface="Arial" pitchFamily="34" charset="0"/>
              </a:rPr>
              <a:t>8 hardcopies:</a:t>
            </a:r>
          </a:p>
          <a:p>
            <a:pPr marL="457200" indent="-457200" algn="just">
              <a:buFontTx/>
              <a:buChar char="-"/>
              <a:defRPr/>
            </a:pPr>
            <a:r>
              <a:rPr lang="en-US" sz="2400" b="1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Presentation slides of working paper </a:t>
            </a:r>
            <a:r>
              <a:rPr lang="en-US" sz="2400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(2 slides per page)</a:t>
            </a:r>
          </a:p>
          <a:p>
            <a:pPr marL="457200" indent="-457200" algn="just">
              <a:buFontTx/>
              <a:buChar char="-"/>
              <a:defRPr/>
            </a:pPr>
            <a:r>
              <a:rPr lang="en-US" sz="2400" b="1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Proposal (application form)</a:t>
            </a:r>
          </a:p>
          <a:p>
            <a:pPr marL="457200" indent="-457200" algn="just">
              <a:buFontTx/>
              <a:buChar char="-"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Detailed list of output and other supporting documents</a:t>
            </a:r>
          </a:p>
        </p:txBody>
      </p:sp>
    </p:spTree>
    <p:extLst>
      <p:ext uri="{BB962C8B-B14F-4D97-AF65-F5344CB8AC3E}">
        <p14:creationId xmlns:p14="http://schemas.microsoft.com/office/powerpoint/2010/main" val="315223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1102" y="1513400"/>
            <a:ext cx="9144000" cy="2971800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ＭＳ Ｐゴシック" pitchFamily="34" charset="-128"/>
                <a:cs typeface="Arial" panose="020B0604020202020204" pitchFamily="34" charset="0"/>
              </a:rPr>
              <a:t>APPLICATION FOR </a:t>
            </a:r>
            <a:r>
              <a:rPr lang="en-MY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ＭＳ Ｐゴシック" pitchFamily="34" charset="-128"/>
                <a:cs typeface="Arial" panose="020B0604020202020204" pitchFamily="34" charset="0"/>
              </a:rPr>
              <a:t>SCIENCE AND TECHNOLOGY RESEARCH PARTNERSHIP FOR SUSTAINABLE DEVELOPMENT (SATREPS) FOR</a:t>
            </a:r>
            <a:br>
              <a:rPr lang="en-MY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ＭＳ Ｐゴシック" pitchFamily="34" charset="-128"/>
                <a:cs typeface="Arial" panose="020B0604020202020204" pitchFamily="34" charset="0"/>
              </a:rPr>
              <a:t>FINANCIAL YEAR 2025</a:t>
            </a:r>
            <a:endParaRPr lang="en-M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427" y="4560444"/>
            <a:ext cx="9144000" cy="1468484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90763" indent="-2060575" algn="l">
              <a:tabLst>
                <a:tab pos="2058988" algn="l"/>
                <a:tab pos="2290763" algn="l"/>
              </a:tabLst>
            </a:pP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Principal Investigator	:	</a:t>
            </a:r>
          </a:p>
          <a:p>
            <a:pPr marL="2290763" indent="-2060575" algn="l">
              <a:tabLst>
                <a:tab pos="2058988" algn="l"/>
                <a:tab pos="2290763" algn="l"/>
              </a:tabLst>
            </a:pP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Institution	:	</a:t>
            </a:r>
          </a:p>
          <a:p>
            <a:pPr marL="2290763" indent="-2060575" algn="l">
              <a:tabLst>
                <a:tab pos="2058988" algn="l"/>
                <a:tab pos="2290763" algn="l"/>
              </a:tabLst>
            </a:pP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Project Title	:	</a:t>
            </a:r>
          </a:p>
          <a:p>
            <a:pPr marL="2290763" indent="-2060575" algn="l">
              <a:tabLst>
                <a:tab pos="2058988" algn="l"/>
                <a:tab pos="2290763" algn="l"/>
              </a:tabLst>
            </a:pPr>
            <a:r>
              <a:rPr lang="en-US" sz="16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Japanese Collaborator:</a:t>
            </a: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	</a:t>
            </a:r>
          </a:p>
        </p:txBody>
      </p:sp>
      <p:pic>
        <p:nvPicPr>
          <p:cNvPr id="1029" name="Picture 5" descr="C:\Users\MOE\Desktop\SATREP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777" y="503472"/>
            <a:ext cx="1902201" cy="6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865" y="383622"/>
            <a:ext cx="2435225" cy="86585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D0430F7-2C1C-4DFF-8205-F243E89395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2005" y="484204"/>
            <a:ext cx="10723120" cy="5807075"/>
            <a:chOff x="969" y="744"/>
            <a:chExt cx="5584" cy="3024"/>
          </a:xfrm>
          <a:solidFill>
            <a:schemeClr val="tx1">
              <a:lumMod val="50000"/>
              <a:lumOff val="50000"/>
              <a:alpha val="5000"/>
            </a:schemeClr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2676EEC-A8E0-462B-AFEF-79FEE8D751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859792-9D25-4216-81BE-8375EEA90B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15F1A40-D08B-44C6-8605-E48ADDD5F272}"/>
              </a:ext>
            </a:extLst>
          </p:cNvPr>
          <p:cNvGrpSpPr/>
          <p:nvPr/>
        </p:nvGrpSpPr>
        <p:grpSpPr>
          <a:xfrm>
            <a:off x="1732584" y="445956"/>
            <a:ext cx="1886916" cy="878019"/>
            <a:chOff x="111460" y="887242"/>
            <a:chExt cx="2066562" cy="1005549"/>
          </a:xfrm>
        </p:grpSpPr>
        <p:pic>
          <p:nvPicPr>
            <p:cNvPr id="9" name="Picture 8" descr="Image result for malaysia">
              <a:extLst>
                <a:ext uri="{FF2B5EF4-FFF2-40B4-BE49-F238E27FC236}">
                  <a16:creationId xmlns:a16="http://schemas.microsoft.com/office/drawing/2014/main" id="{7E876F07-AFA2-4389-93C8-E7C9FD4DEB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60" y="887242"/>
              <a:ext cx="1086958" cy="6530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Image result for japan">
              <a:extLst>
                <a:ext uri="{FF2B5EF4-FFF2-40B4-BE49-F238E27FC236}">
                  <a16:creationId xmlns:a16="http://schemas.microsoft.com/office/drawing/2014/main" id="{E6A632FD-F3C2-41A0-9A58-2DEFC2E7B3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419" y="887242"/>
              <a:ext cx="979602" cy="6530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65">
              <a:extLst>
                <a:ext uri="{FF2B5EF4-FFF2-40B4-BE49-F238E27FC236}">
                  <a16:creationId xmlns:a16="http://schemas.microsoft.com/office/drawing/2014/main" id="{A44ACB98-023C-47B6-8EDB-8A4B199FF4C4}"/>
                </a:ext>
              </a:extLst>
            </p:cNvPr>
            <p:cNvSpPr txBox="1"/>
            <p:nvPr/>
          </p:nvSpPr>
          <p:spPr>
            <a:xfrm>
              <a:off x="112872" y="1540310"/>
              <a:ext cx="2065150" cy="35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MALAYSIA-JAPAN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2F94059E-385A-7449-3171-269D71D35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935" y="350553"/>
            <a:ext cx="10795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B0F04C-389C-BCEC-CA91-6FA7DF7AA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24" b="84019"/>
          <a:stretch>
            <a:fillRect/>
          </a:stretch>
        </p:blipFill>
        <p:spPr bwMode="auto">
          <a:xfrm>
            <a:off x="7399661" y="383622"/>
            <a:ext cx="1079500" cy="94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02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Project Information</a:t>
            </a:r>
            <a:endParaRPr lang="en-MY" sz="32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972324"/>
              </p:ext>
            </p:extLst>
          </p:nvPr>
        </p:nvGraphicFramePr>
        <p:xfrm>
          <a:off x="0" y="618066"/>
          <a:ext cx="12171364" cy="564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914">
                  <a:extLst>
                    <a:ext uri="{9D8B030D-6E8A-4147-A177-3AD203B41FA5}">
                      <a16:colId xmlns:a16="http://schemas.microsoft.com/office/drawing/2014/main" val="3787166578"/>
                    </a:ext>
                  </a:extLst>
                </a:gridCol>
                <a:gridCol w="9761450">
                  <a:extLst>
                    <a:ext uri="{9D8B030D-6E8A-4147-A177-3AD203B41FA5}">
                      <a16:colId xmlns:a16="http://schemas.microsoft.com/office/drawing/2014/main" val="1616444619"/>
                    </a:ext>
                  </a:extLst>
                </a:gridCol>
              </a:tblGrid>
              <a:tr h="382025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Project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Information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911959"/>
                  </a:ext>
                </a:extLst>
              </a:tr>
              <a:tr h="30741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Principal Investigator</a:t>
                      </a:r>
                    </a:p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(Name,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designation, institution)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799255"/>
                  </a:ext>
                </a:extLst>
              </a:tr>
              <a:tr h="35674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Technical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Cooperation Title</a:t>
                      </a:r>
                    </a:p>
                    <a:p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(Project title)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74475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Budget (Malaysian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Ringgit)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Overall (including funding from Japan) :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84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Funding request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from MOHE :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95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Project Duration (months)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483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Overall Goal</a:t>
                      </a:r>
                    </a:p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(Long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Term Objective)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560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Technical Cooperation Purpose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902746"/>
                  </a:ext>
                </a:extLst>
              </a:tr>
              <a:tr h="3820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Japanese Partner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Bahnschrift" panose="020B0502040204020203" pitchFamily="34" charset="0"/>
                        </a:rPr>
                        <a:t>(Name,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designation, institution)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49934"/>
                  </a:ext>
                </a:extLst>
              </a:tr>
              <a:tr h="382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Bahnschrift" panose="020B0502040204020203" pitchFamily="34" charset="0"/>
                        </a:rPr>
                        <a:t>Stakeholder(s)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2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6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Bahnschrift" panose="020B0502040204020203" pitchFamily="34" charset="0"/>
              </a:rPr>
              <a:t>Project Information</a:t>
            </a:r>
            <a:endParaRPr lang="en-MY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581398"/>
              </p:ext>
            </p:extLst>
          </p:nvPr>
        </p:nvGraphicFramePr>
        <p:xfrm>
          <a:off x="0" y="618066"/>
          <a:ext cx="12171365" cy="400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026">
                  <a:extLst>
                    <a:ext uri="{9D8B030D-6E8A-4147-A177-3AD203B41FA5}">
                      <a16:colId xmlns:a16="http://schemas.microsoft.com/office/drawing/2014/main" val="3787166578"/>
                    </a:ext>
                  </a:extLst>
                </a:gridCol>
                <a:gridCol w="5756669">
                  <a:extLst>
                    <a:ext uri="{9D8B030D-6E8A-4147-A177-3AD203B41FA5}">
                      <a16:colId xmlns:a16="http://schemas.microsoft.com/office/drawing/2014/main" val="1616444619"/>
                    </a:ext>
                  </a:extLst>
                </a:gridCol>
                <a:gridCol w="3500830">
                  <a:extLst>
                    <a:ext uri="{9D8B030D-6E8A-4147-A177-3AD203B41FA5}">
                      <a16:colId xmlns:a16="http://schemas.microsoft.com/office/drawing/2014/main" val="1143671465"/>
                    </a:ext>
                  </a:extLst>
                </a:gridCol>
                <a:gridCol w="2255840">
                  <a:extLst>
                    <a:ext uri="{9D8B030D-6E8A-4147-A177-3AD203B41FA5}">
                      <a16:colId xmlns:a16="http://schemas.microsoft.com/office/drawing/2014/main" val="4150530126"/>
                    </a:ext>
                  </a:extLst>
                </a:gridCol>
              </a:tblGrid>
              <a:tr h="382025">
                <a:tc gridSpan="4"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List of Sub Project(s)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– if any (maximum </a:t>
                      </a:r>
                      <a:r>
                        <a:rPr lang="en-US" sz="1600" u="sng" baseline="0" dirty="0">
                          <a:latin typeface="Bahnschrift" panose="020B0502040204020203" pitchFamily="34" charset="0"/>
                        </a:rPr>
                        <a:t>5 sub-projects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911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No.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Project Title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Project Member (s)</a:t>
                      </a:r>
                    </a:p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*Please indicate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the PI and Next Appointed PI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Institution(s)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799255"/>
                  </a:ext>
                </a:extLst>
              </a:tr>
              <a:tr h="356749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744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84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95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483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560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902746"/>
                  </a:ext>
                </a:extLst>
              </a:tr>
              <a:tr h="382025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49934"/>
                  </a:ext>
                </a:extLst>
              </a:tr>
              <a:tr h="382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2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39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3810000" cy="61806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ahnschrift" panose="020B0502040204020203" pitchFamily="34" charset="0"/>
              </a:rPr>
              <a:t>Project Background</a:t>
            </a:r>
            <a:endParaRPr lang="en-MY" sz="2800" b="1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Bahnschrift" panose="020B0502040204020203" pitchFamily="34" charset="0"/>
              </a:rPr>
              <a:t>Rationale including gap analysis/literature review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Problem statement(s)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Overall objective(s)</a:t>
            </a:r>
            <a:endParaRPr lang="en-MY" sz="2400" dirty="0">
              <a:latin typeface="Bahnschrift" panose="020B0502040204020203" pitchFamily="34" charset="0"/>
            </a:endParaRPr>
          </a:p>
          <a:p>
            <a:r>
              <a:rPr lang="en-US" sz="2400" dirty="0">
                <a:latin typeface="Bahnschrift" panose="020B0502040204020203" pitchFamily="34" charset="0"/>
              </a:rPr>
              <a:t>Other relevant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84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Bahnschrift" panose="020B0502040204020203" pitchFamily="34" charset="0"/>
              </a:rPr>
              <a:t>Description of Project(s)</a:t>
            </a:r>
            <a:endParaRPr lang="en-MY" sz="3600" b="1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Bahnschrift" panose="020B0502040204020203" pitchFamily="34" charset="0"/>
              </a:rPr>
              <a:t>Specific objective(s)/aim(s)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Methodology/research design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Overall research framework (include a diagram that reflects the connectivity between projects and relevant stakeholders)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Milestone(s)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Track record of research team 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Collaboration/contribution of each partner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Other relevant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186239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Bahnschrift" panose="020B0502040204020203" pitchFamily="34" charset="0"/>
              </a:rPr>
              <a:t>Expected Results/Research Findings/Outcome</a:t>
            </a:r>
            <a:endParaRPr lang="en-MY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388260"/>
              </p:ext>
            </p:extLst>
          </p:nvPr>
        </p:nvGraphicFramePr>
        <p:xfrm>
          <a:off x="0" y="618065"/>
          <a:ext cx="12171365" cy="473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273">
                  <a:extLst>
                    <a:ext uri="{9D8B030D-6E8A-4147-A177-3AD203B41FA5}">
                      <a16:colId xmlns:a16="http://schemas.microsoft.com/office/drawing/2014/main" val="784280433"/>
                    </a:ext>
                  </a:extLst>
                </a:gridCol>
                <a:gridCol w="2434273">
                  <a:extLst>
                    <a:ext uri="{9D8B030D-6E8A-4147-A177-3AD203B41FA5}">
                      <a16:colId xmlns:a16="http://schemas.microsoft.com/office/drawing/2014/main" val="1818574647"/>
                    </a:ext>
                  </a:extLst>
                </a:gridCol>
                <a:gridCol w="2434273">
                  <a:extLst>
                    <a:ext uri="{9D8B030D-6E8A-4147-A177-3AD203B41FA5}">
                      <a16:colId xmlns:a16="http://schemas.microsoft.com/office/drawing/2014/main" val="116012646"/>
                    </a:ext>
                  </a:extLst>
                </a:gridCol>
                <a:gridCol w="2434273">
                  <a:extLst>
                    <a:ext uri="{9D8B030D-6E8A-4147-A177-3AD203B41FA5}">
                      <a16:colId xmlns:a16="http://schemas.microsoft.com/office/drawing/2014/main" val="2881442838"/>
                    </a:ext>
                  </a:extLst>
                </a:gridCol>
                <a:gridCol w="2434273">
                  <a:extLst>
                    <a:ext uri="{9D8B030D-6E8A-4147-A177-3AD203B41FA5}">
                      <a16:colId xmlns:a16="http://schemas.microsoft.com/office/drawing/2014/main" val="285262812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Target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Total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2606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Project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1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Project 2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Project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3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80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Talent:</a:t>
                      </a:r>
                    </a:p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Please specify (PhD, MSc)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65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Intellectual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Property</a:t>
                      </a:r>
                      <a:r>
                        <a:rPr lang="en-MY" sz="1400" baseline="0" dirty="0">
                          <a:latin typeface="Bahnschrift" panose="020B0502040204020203" pitchFamily="34" charset="0"/>
                        </a:rPr>
                        <a:t>:</a:t>
                      </a:r>
                    </a:p>
                    <a:p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Please specify (patent/copyright/ industrial design </a:t>
                      </a:r>
                      <a:r>
                        <a:rPr lang="en-US" sz="1400" baseline="0" dirty="0" err="1">
                          <a:latin typeface="Bahnschrift" panose="020B0502040204020203" pitchFamily="34" charset="0"/>
                        </a:rPr>
                        <a:t>etc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47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Publication(s)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in indexed journals: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49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Conference paper(s):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64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Other publication(s):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278508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Other output(s):</a:t>
                      </a:r>
                    </a:p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Please specify and provide figure/fact (e.g.: prototype/system/module/kit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Bahnschrift" panose="020B0502040204020203" pitchFamily="34" charset="0"/>
                        </a:rPr>
                        <a:t>etc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)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413460"/>
                  </a:ext>
                </a:extLst>
              </a:tr>
              <a:tr h="38121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Expected outcome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575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40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Bahnschrift" panose="020B0502040204020203" pitchFamily="34" charset="0"/>
              </a:rPr>
              <a:t>Budget</a:t>
            </a:r>
            <a:endParaRPr lang="en-MY" sz="2800" b="1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Bahnschrift" panose="020B0502040204020203" pitchFamily="34" charset="0"/>
              </a:rPr>
              <a:t>Overall budget (including funding from Japan)</a:t>
            </a:r>
          </a:p>
          <a:p>
            <a:r>
              <a:rPr lang="en-US" sz="2000" dirty="0">
                <a:latin typeface="Bahnschrift" panose="020B0502040204020203" pitchFamily="34" charset="0"/>
              </a:rPr>
              <a:t>Funding request from MOHE (please detail out for each project and vote)</a:t>
            </a:r>
            <a:endParaRPr lang="en-MY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96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378</Words>
  <Application>Microsoft Office PowerPoint</Application>
  <PresentationFormat>Widescreen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</vt:lpstr>
      <vt:lpstr>Calibri</vt:lpstr>
      <vt:lpstr>Calibri Light</vt:lpstr>
      <vt:lpstr>Wingdings</vt:lpstr>
      <vt:lpstr>Office Theme</vt:lpstr>
      <vt:lpstr>1_Office Theme</vt:lpstr>
      <vt:lpstr>PRESENTATION FORMAT</vt:lpstr>
      <vt:lpstr>APPLICATION FOR SCIENCE AND TECHNOLOGY RESEARCH PARTNERSHIP FOR SUSTAINABLE DEVELOPMENT (SATREPS) FOR FINANCIAL YEAR 2025</vt:lpstr>
      <vt:lpstr>Project Information</vt:lpstr>
      <vt:lpstr>Project Information</vt:lpstr>
      <vt:lpstr>Project Background</vt:lpstr>
      <vt:lpstr>Description of Project(s)</vt:lpstr>
      <vt:lpstr>Expected Results/Research Findings/Outcome</vt:lpstr>
      <vt:lpstr>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FORMAT</dc:title>
  <dc:creator>OPTIPLEX 5250 AIO</dc:creator>
  <cp:lastModifiedBy>Nor Amira Farhana Binti Ahmad Zailani</cp:lastModifiedBy>
  <cp:revision>28</cp:revision>
  <cp:lastPrinted>2020-09-07T04:50:40Z</cp:lastPrinted>
  <dcterms:created xsi:type="dcterms:W3CDTF">2019-09-18T04:26:19Z</dcterms:created>
  <dcterms:modified xsi:type="dcterms:W3CDTF">2024-07-15T06:46:18Z</dcterms:modified>
</cp:coreProperties>
</file>