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6916-4F78-4352-9A3A-DDC856D30A99}" type="datetimeFigureOut">
              <a:rPr lang="en-MY" smtClean="0"/>
              <a:t>18/8/2024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282D0-E5EE-49F9-A41D-5115DF51256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691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7A36588-BCD7-4C4A-9585-CCEEA847DBFA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1B81-7BC8-4CCB-BCD9-6E267AF81783}" type="datetime1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A06C-56B0-417F-92D9-A64EB24BC362}" type="datetime1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A48C0A3-CE8B-42DC-9CFB-A32A37118C93}" type="datetime1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E6EC-1E13-432A-9A61-B78451260E36}" type="datetime1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F955DFC-B5AF-4FCF-974F-8E60E0D0BABB}" type="datetime1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6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244FF54-694F-4C42-A6FC-B8C21798F24C}" type="datetime1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B4C3-AACB-4502-85EE-7B2E1C9D7F8E}" type="datetime1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84B5-EC87-4678-8D78-23B664150510}" type="datetime1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9808EFC3-6400-4EFA-8557-877ABC8D9464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8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389E6B7A-5852-40D0-9027-7FDE72016A03}" type="datetime1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2662-4C00-4793-99CB-2A826D68D6C9}" type="datetime1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ight bulb with business icons">
            <a:extLst>
              <a:ext uri="{FF2B5EF4-FFF2-40B4-BE49-F238E27FC236}">
                <a16:creationId xmlns:a16="http://schemas.microsoft.com/office/drawing/2014/main" id="{12DA56D7-3A97-38E7-816B-187599FF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65" b="8178"/>
          <a:stretch/>
        </p:blipFill>
        <p:spPr>
          <a:xfrm>
            <a:off x="0" y="763240"/>
            <a:ext cx="12192000" cy="6858002"/>
          </a:xfrm>
          <a:prstGeom prst="rect">
            <a:avLst/>
          </a:prstGeom>
        </p:spPr>
      </p:pic>
      <p:pic>
        <p:nvPicPr>
          <p:cNvPr id="3" name="Picture 2" descr="A colorful light bulb with business icons">
            <a:extLst>
              <a:ext uri="{FF2B5EF4-FFF2-40B4-BE49-F238E27FC236}">
                <a16:creationId xmlns:a16="http://schemas.microsoft.com/office/drawing/2014/main" id="{EB37353A-3C7E-0D1C-AAC2-8AB2EF95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65" b="82997"/>
          <a:stretch/>
        </p:blipFill>
        <p:spPr>
          <a:xfrm>
            <a:off x="0" y="-18160"/>
            <a:ext cx="12192000" cy="806793"/>
          </a:xfrm>
          <a:prstGeom prst="rect">
            <a:avLst/>
          </a:prstGeom>
        </p:spPr>
      </p:pic>
      <p:pic>
        <p:nvPicPr>
          <p:cNvPr id="4" name="image5.png" descr="D:\MyLAB\My-Lab-Logo-PNG.png">
            <a:extLst>
              <a:ext uri="{FF2B5EF4-FFF2-40B4-BE49-F238E27FC236}">
                <a16:creationId xmlns:a16="http://schemas.microsoft.com/office/drawing/2014/main" id="{911EFCC8-D3BE-ADD6-75CE-633C8771EC5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15250" y="114249"/>
            <a:ext cx="1004462" cy="811940"/>
          </a:xfrm>
          <a:prstGeom prst="rect">
            <a:avLst/>
          </a:prstGeom>
          <a:ln/>
        </p:spPr>
      </p:pic>
      <p:pic>
        <p:nvPicPr>
          <p:cNvPr id="5" name="Picture 4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BFDD60E5-5B58-4DB4-C347-2A3D244D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88" y="-32222"/>
            <a:ext cx="2203123" cy="1104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0A36B-D5AC-0240-1D31-899348937A6A}"/>
              </a:ext>
            </a:extLst>
          </p:cNvPr>
          <p:cNvSpPr/>
          <p:nvPr/>
        </p:nvSpPr>
        <p:spPr>
          <a:xfrm>
            <a:off x="0" y="1072661"/>
            <a:ext cx="4804288" cy="57853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58D95F-0833-8F32-469A-E2DB15E83A73}"/>
              </a:ext>
            </a:extLst>
          </p:cNvPr>
          <p:cNvSpPr txBox="1">
            <a:spLocks/>
          </p:cNvSpPr>
          <p:nvPr/>
        </p:nvSpPr>
        <p:spPr>
          <a:xfrm>
            <a:off x="366184" y="1631706"/>
            <a:ext cx="3985008" cy="3200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  <a:t>TEMPLATE PENYEDIAAN SLAID </a:t>
            </a:r>
            <a:r>
              <a:rPr lang="en-MY" sz="3200" i="1" dirty="0">
                <a:solidFill>
                  <a:schemeClr val="bg1"/>
                </a:solidFill>
                <a:latin typeface="Bahnschrift" panose="020B0502040204020203" pitchFamily="34" charset="0"/>
              </a:rPr>
              <a:t>‘PROJECT PITCHING’ </a:t>
            </a:r>
            <a:b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  <a:t>CADANGAN PROJEK </a:t>
            </a:r>
            <a:b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  <a:t>BAGI PERMOHONAN GERAN </a:t>
            </a:r>
            <a:r>
              <a:rPr lang="en-MY" sz="3200" dirty="0" err="1">
                <a:solidFill>
                  <a:schemeClr val="bg1"/>
                </a:solidFill>
                <a:latin typeface="Bahnschrift" panose="020B0502040204020203" pitchFamily="34" charset="0"/>
              </a:rPr>
              <a:t>MyLAB</a:t>
            </a:r>
            <a:r>
              <a:rPr lang="en-MY" sz="3200" dirty="0">
                <a:solidFill>
                  <a:schemeClr val="bg1"/>
                </a:solidFill>
                <a:latin typeface="Bahnschrift" panose="020B0502040204020203" pitchFamily="34" charset="0"/>
              </a:rPr>
              <a:t> 1/2024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D83955-6646-0FC6-66CF-376BC13A7E0A}"/>
              </a:ext>
            </a:extLst>
          </p:cNvPr>
          <p:cNvCxnSpPr>
            <a:cxnSpLocks/>
          </p:cNvCxnSpPr>
          <p:nvPr/>
        </p:nvCxnSpPr>
        <p:spPr>
          <a:xfrm>
            <a:off x="337608" y="5029200"/>
            <a:ext cx="39850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6269-D0CA-CCE6-BF5F-1324A8E212AC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i="1" dirty="0" err="1">
                <a:latin typeface="Franklin Gothic Medium" panose="020B0603020102020204" pitchFamily="34" charset="0"/>
              </a:rPr>
              <a:t>Tajuk</a:t>
            </a:r>
            <a:r>
              <a:rPr lang="en-US" sz="6000" i="1" dirty="0">
                <a:latin typeface="Franklin Gothic Medium" panose="020B0603020102020204" pitchFamily="34" charset="0"/>
              </a:rPr>
              <a:t> </a:t>
            </a:r>
            <a:r>
              <a:rPr lang="en-US" sz="6000" i="1" dirty="0" err="1">
                <a:latin typeface="Franklin Gothic Medium" panose="020B0603020102020204" pitchFamily="34" charset="0"/>
              </a:rPr>
              <a:t>Projek</a:t>
            </a:r>
            <a:endParaRPr lang="en-US" sz="6000" i="1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0601F-6C57-7511-632A-FF6064BC128C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latin typeface="Franklin Gothic Medium" panose="020B0603020102020204" pitchFamily="34" charset="0"/>
              </a:rPr>
              <a:t>logo Universiti &amp; </a:t>
            </a:r>
            <a:r>
              <a:rPr lang="en-US" sz="2400" i="1" dirty="0" err="1">
                <a:latin typeface="Franklin Gothic Medium" panose="020B0603020102020204" pitchFamily="34" charset="0"/>
              </a:rPr>
              <a:t>Industri</a:t>
            </a:r>
            <a:endParaRPr lang="en-US" sz="2400" i="1" dirty="0">
              <a:latin typeface="Franklin Gothic Medium" panose="020B0603020102020204" pitchFamily="34" charset="0"/>
            </a:endParaRPr>
          </a:p>
        </p:txBody>
      </p:sp>
      <p:pic>
        <p:nvPicPr>
          <p:cNvPr id="4" name="Picture 3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D8F43DA7-05F3-3EC6-66BD-9596DB75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23545"/>
            <a:ext cx="1296240" cy="65007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A30581-4490-7C90-C398-7D4760547864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089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03BFB-50F9-07C2-4DA8-B218AEB808B4}"/>
              </a:ext>
            </a:extLst>
          </p:cNvPr>
          <p:cNvSpPr txBox="1"/>
          <p:nvPr/>
        </p:nvSpPr>
        <p:spPr>
          <a:xfrm>
            <a:off x="6846646" y="1248735"/>
            <a:ext cx="4681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Senarai nama ahli kumpulan penyelidik</a:t>
            </a: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</a:rPr>
              <a:t>Universiti :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dirty="0" err="1">
                <a:latin typeface="Franklin Gothic Medium" panose="020B0603020102020204" pitchFamily="34" charset="0"/>
              </a:rPr>
              <a:t>Kolaborator</a:t>
            </a:r>
            <a:r>
              <a:rPr lang="en-US" dirty="0">
                <a:latin typeface="Franklin Gothic Medium" panose="020B0603020102020204" pitchFamily="34" charset="0"/>
              </a:rPr>
              <a:t> :</a:t>
            </a:r>
          </a:p>
          <a:p>
            <a:pPr marL="985838" indent="-400050">
              <a:buFont typeface="+mj-lt"/>
              <a:buAutoNum type="romanLcPeriod"/>
            </a:pPr>
            <a:r>
              <a:rPr lang="en-US" dirty="0" err="1">
                <a:latin typeface="Franklin Gothic Medium" panose="020B0603020102020204" pitchFamily="34" charset="0"/>
              </a:rPr>
              <a:t>Universiti</a:t>
            </a:r>
            <a:r>
              <a:rPr lang="en-US" dirty="0">
                <a:latin typeface="Franklin Gothic Medium" panose="020B0603020102020204" pitchFamily="34" charset="0"/>
              </a:rPr>
              <a:t> :</a:t>
            </a:r>
          </a:p>
          <a:p>
            <a:pPr marL="985838" indent="-400050">
              <a:buFont typeface="+mj-lt"/>
              <a:buAutoNum type="romanLcPeriod"/>
            </a:pPr>
            <a:r>
              <a:rPr lang="en-US" dirty="0" err="1">
                <a:latin typeface="Franklin Gothic Medium" panose="020B0603020102020204" pitchFamily="34" charset="0"/>
              </a:rPr>
              <a:t>Industri</a:t>
            </a:r>
            <a:r>
              <a:rPr lang="en-US" dirty="0">
                <a:latin typeface="Franklin Gothic Medium" panose="020B0603020102020204" pitchFamily="34" charset="0"/>
              </a:rPr>
              <a:t> : 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65CA2-1EFA-613F-B971-6EB0A970876F}"/>
              </a:ext>
            </a:extLst>
          </p:cNvPr>
          <p:cNvSpPr txBox="1"/>
          <p:nvPr/>
        </p:nvSpPr>
        <p:spPr>
          <a:xfrm>
            <a:off x="1222840" y="635846"/>
            <a:ext cx="45492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Jumlah peruntukan yang </a:t>
            </a:r>
            <a:r>
              <a:rPr lang="en-US" sz="2400" dirty="0" err="1">
                <a:latin typeface="Franklin Gothic Medium" panose="020B0603020102020204" pitchFamily="34" charset="0"/>
              </a:rPr>
              <a:t>dimohon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RM?</a:t>
            </a:r>
          </a:p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(</a:t>
            </a:r>
            <a:r>
              <a:rPr lang="en-US" sz="2000" dirty="0" err="1">
                <a:latin typeface="Franklin Gothic Medium" panose="020B0603020102020204" pitchFamily="34" charset="0"/>
              </a:rPr>
              <a:t>MyLAB</a:t>
            </a:r>
            <a:r>
              <a:rPr lang="en-US" sz="2000" dirty="0">
                <a:latin typeface="Franklin Gothic Medium" panose="020B0603020102020204" pitchFamily="34" charset="0"/>
              </a:rPr>
              <a:t> : ?, </a:t>
            </a:r>
            <a:r>
              <a:rPr lang="en-US" sz="2000" dirty="0" err="1">
                <a:latin typeface="Franklin Gothic Medium" panose="020B0603020102020204" pitchFamily="34" charset="0"/>
              </a:rPr>
              <a:t>Industri</a:t>
            </a:r>
            <a:r>
              <a:rPr lang="en-US" sz="2000" dirty="0">
                <a:latin typeface="Franklin Gothic Medium" panose="020B0603020102020204" pitchFamily="34" charset="0"/>
              </a:rPr>
              <a:t> : ? )</a:t>
            </a:r>
          </a:p>
          <a:p>
            <a:pPr algn="ctr"/>
            <a:r>
              <a:rPr lang="en-US" sz="1400" dirty="0">
                <a:latin typeface="Franklin Gothic Medium" panose="020B0603020102020204" pitchFamily="34" charset="0"/>
              </a:rPr>
              <a:t>(</a:t>
            </a:r>
            <a:r>
              <a:rPr lang="en-US" sz="1400" dirty="0" err="1">
                <a:latin typeface="Franklin Gothic Medium" panose="020B0603020102020204" pitchFamily="34" charset="0"/>
              </a:rPr>
              <a:t>Komitmen</a:t>
            </a:r>
            <a:r>
              <a:rPr lang="en-US" sz="1400" dirty="0">
                <a:latin typeface="Franklin Gothic Medium" panose="020B0603020102020204" pitchFamily="34" charset="0"/>
              </a:rPr>
              <a:t> 20% </a:t>
            </a:r>
            <a:r>
              <a:rPr lang="en-US" sz="1400" dirty="0" err="1">
                <a:latin typeface="Franklin Gothic Medium" panose="020B0603020102020204" pitchFamily="34" charset="0"/>
              </a:rPr>
              <a:t>daripada</a:t>
            </a:r>
            <a:r>
              <a:rPr lang="en-US" sz="1400" dirty="0">
                <a:latin typeface="Franklin Gothic Medium" panose="020B0603020102020204" pitchFamily="34" charset="0"/>
              </a:rPr>
              <a:t> </a:t>
            </a:r>
            <a:r>
              <a:rPr lang="en-US" sz="1400" dirty="0" err="1">
                <a:latin typeface="Franklin Gothic Medium" panose="020B0603020102020204" pitchFamily="34" charset="0"/>
              </a:rPr>
              <a:t>Universiti</a:t>
            </a:r>
            <a:r>
              <a:rPr lang="en-US" sz="1400" dirty="0">
                <a:latin typeface="Franklin Gothic Medium" panose="020B0603020102020204" pitchFamily="34" charset="0"/>
              </a:rPr>
              <a:t> : ?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B0C8C-A1CA-989F-0486-B451E7DB1866}"/>
              </a:ext>
            </a:extLst>
          </p:cNvPr>
          <p:cNvSpPr txBox="1"/>
          <p:nvPr/>
        </p:nvSpPr>
        <p:spPr>
          <a:xfrm>
            <a:off x="1697080" y="3074890"/>
            <a:ext cx="3627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Bidang Penyelidikan</a:t>
            </a:r>
          </a:p>
          <a:p>
            <a:pPr lvl="0" algn="ctr"/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(Sila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rujuk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Garis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Panduan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MyLAB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</a:p>
          <a:p>
            <a:pPr lvl="0" algn="ctr"/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Pindaan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Tahun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2024))</a:t>
            </a:r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81CB-76CD-59F3-3EC4-88BC823CCA75}"/>
              </a:ext>
            </a:extLst>
          </p:cNvPr>
          <p:cNvSpPr txBox="1"/>
          <p:nvPr/>
        </p:nvSpPr>
        <p:spPr>
          <a:xfrm rot="16200000">
            <a:off x="-2762386" y="3228945"/>
            <a:ext cx="62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Franklin Gothic Medium" panose="020B0603020102020204" pitchFamily="34" charset="0"/>
              </a:rPr>
              <a:t>MAKLUMAT DARIPADA </a:t>
            </a:r>
            <a:r>
              <a:rPr lang="en-US" sz="20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UNIVERSITI</a:t>
            </a:r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9F50E121-1815-4949-EB29-57A2F6020E59}"/>
              </a:ext>
            </a:extLst>
          </p:cNvPr>
          <p:cNvSpPr/>
          <p:nvPr/>
        </p:nvSpPr>
        <p:spPr>
          <a:xfrm>
            <a:off x="913320" y="558367"/>
            <a:ext cx="5194630" cy="223862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D62CB5-7049-D218-ED8B-89475D285C69}"/>
              </a:ext>
            </a:extLst>
          </p:cNvPr>
          <p:cNvSpPr/>
          <p:nvPr/>
        </p:nvSpPr>
        <p:spPr>
          <a:xfrm>
            <a:off x="913320" y="2967311"/>
            <a:ext cx="5194630" cy="161364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5421C331-1ADF-6DA9-AA17-BB63A6874600}"/>
              </a:ext>
            </a:extLst>
          </p:cNvPr>
          <p:cNvSpPr/>
          <p:nvPr/>
        </p:nvSpPr>
        <p:spPr>
          <a:xfrm>
            <a:off x="6474373" y="710769"/>
            <a:ext cx="5370786" cy="56185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FC9814D-EE13-8079-80BF-75A36E1AB523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2</a:t>
            </a:r>
          </a:p>
        </p:txBody>
      </p:sp>
      <p:pic>
        <p:nvPicPr>
          <p:cNvPr id="10" name="Picture 9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A528E3DE-E174-6E23-8481-11B6B8BE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23545"/>
            <a:ext cx="1296240" cy="650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E30553-D8DE-B737-1FA0-BC72E0FD1BB2}"/>
              </a:ext>
            </a:extLst>
          </p:cNvPr>
          <p:cNvSpPr txBox="1"/>
          <p:nvPr/>
        </p:nvSpPr>
        <p:spPr>
          <a:xfrm>
            <a:off x="901370" y="4881294"/>
            <a:ext cx="5194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Peringkat TRL</a:t>
            </a:r>
          </a:p>
          <a:p>
            <a:pPr lvl="0" algn="ctr"/>
            <a:r>
              <a:rPr lang="en-US" sz="1100" i="1" dirty="0">
                <a:latin typeface="Franklin Gothic Medium" panose="020B0603020102020204" pitchFamily="34" charset="0"/>
              </a:rPr>
              <a:t>(Dari </a:t>
            </a:r>
            <a:r>
              <a:rPr lang="en-US" sz="1100" i="1" dirty="0" err="1">
                <a:latin typeface="Franklin Gothic Medium" panose="020B0603020102020204" pitchFamily="34" charset="0"/>
              </a:rPr>
              <a:t>perspektif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universiti</a:t>
            </a:r>
            <a:r>
              <a:rPr lang="en-US" sz="1100" i="1" dirty="0">
                <a:latin typeface="Franklin Gothic Medium" panose="020B0603020102020204" pitchFamily="34" charset="0"/>
              </a:rPr>
              <a:t>.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Sila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rujuk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Garis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Panduan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MyLAB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</a:p>
          <a:p>
            <a:pPr lvl="0" algn="ctr"/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Pindaan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Tahun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2024))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TRL ?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9D43B354-EB98-999C-D75C-42698E89127A}"/>
              </a:ext>
            </a:extLst>
          </p:cNvPr>
          <p:cNvSpPr/>
          <p:nvPr/>
        </p:nvSpPr>
        <p:spPr>
          <a:xfrm>
            <a:off x="913320" y="4751284"/>
            <a:ext cx="5194630" cy="200776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8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C93BDF-65BB-11BB-D67F-96073CBE1850}"/>
              </a:ext>
            </a:extLst>
          </p:cNvPr>
          <p:cNvSpPr txBox="1"/>
          <p:nvPr/>
        </p:nvSpPr>
        <p:spPr>
          <a:xfrm>
            <a:off x="6462424" y="954286"/>
            <a:ext cx="538273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Pembuktian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konsep</a:t>
            </a:r>
            <a:r>
              <a:rPr lang="en-US" sz="2400" dirty="0">
                <a:latin typeface="Franklin Gothic Medium" panose="020B0603020102020204" pitchFamily="34" charset="0"/>
              </a:rPr>
              <a:t> (POC) &amp; </a:t>
            </a:r>
          </a:p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Latar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Belakang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Penyelidikan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1100" i="1" dirty="0"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latin typeface="Franklin Gothic Medium" panose="020B0603020102020204" pitchFamily="34" charset="0"/>
              </a:rPr>
              <a:t>termasuk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maklumat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latin typeface="Franklin Gothic Medium" panose="020B0603020102020204" pitchFamily="34" charset="0"/>
              </a:rPr>
              <a:t>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pernah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diterima</a:t>
            </a:r>
            <a:r>
              <a:rPr lang="en-US" sz="1100" i="1" dirty="0">
                <a:latin typeface="Franklin Gothic Medium" panose="020B0603020102020204" pitchFamily="34" charset="0"/>
              </a:rPr>
              <a:t> berkaitan </a:t>
            </a:r>
            <a:r>
              <a:rPr lang="en-US" sz="1100" i="1" dirty="0" err="1">
                <a:latin typeface="Franklin Gothic Medium" panose="020B0603020102020204" pitchFamily="34" charset="0"/>
              </a:rPr>
              <a:t>projek</a:t>
            </a:r>
            <a:r>
              <a:rPr lang="en-US" sz="1100" i="1" dirty="0">
                <a:latin typeface="Franklin Gothic Medium" panose="020B0603020102020204" pitchFamily="34" charset="0"/>
              </a:rPr>
              <a:t>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dimohon</a:t>
            </a:r>
            <a:r>
              <a:rPr lang="en-US" sz="1100" i="1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A77A0-7E4D-5946-7CA0-E80336D92D87}"/>
              </a:ext>
            </a:extLst>
          </p:cNvPr>
          <p:cNvSpPr txBox="1"/>
          <p:nvPr/>
        </p:nvSpPr>
        <p:spPr>
          <a:xfrm>
            <a:off x="913320" y="700358"/>
            <a:ext cx="51946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Pernyataan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Masalah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1100" i="1" dirty="0"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latin typeface="Franklin Gothic Medium" panose="020B0603020102020204" pitchFamily="34" charset="0"/>
              </a:rPr>
              <a:t>Inovasi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akan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dilesenkan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kepada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industri</a:t>
            </a:r>
            <a:r>
              <a:rPr lang="en-US" sz="1100" i="1" dirty="0">
                <a:latin typeface="Franklin Gothic Medium" panose="020B0603020102020204" pitchFamily="34" charset="0"/>
              </a:rPr>
              <a:t>. </a:t>
            </a:r>
            <a:r>
              <a:rPr lang="en-US" sz="1100" i="1" dirty="0" err="1">
                <a:latin typeface="Franklin Gothic Medium" panose="020B0603020102020204" pitchFamily="34" charset="0"/>
              </a:rPr>
              <a:t>Industri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akan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menggunakan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inovasi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untuk lahirkan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produk industri</a:t>
            </a:r>
            <a:r>
              <a:rPr lang="en-US" sz="1100" i="1" dirty="0">
                <a:latin typeface="Franklin Gothic Medium" panose="020B0603020102020204" pitchFamily="34" charset="0"/>
              </a:rPr>
              <a:t>. </a:t>
            </a:r>
            <a:r>
              <a:rPr lang="en-US" sz="1100" i="1" dirty="0" err="1">
                <a:latin typeface="Franklin Gothic Medium" panose="020B0603020102020204" pitchFamily="34" charset="0"/>
              </a:rPr>
              <a:t>Apakah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masalah</a:t>
            </a:r>
            <a:r>
              <a:rPr lang="en-US" sz="1100" i="1" dirty="0">
                <a:latin typeface="Franklin Gothic Medium" panose="020B0603020102020204" pitchFamily="34" charset="0"/>
              </a:rPr>
              <a:t>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cuba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diselesaikan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oleh</a:t>
            </a:r>
            <a:r>
              <a:rPr lang="en-US" sz="1100" i="1" dirty="0">
                <a:latin typeface="Franklin Gothic Medium" panose="020B0603020102020204" pitchFamily="34" charset="0"/>
              </a:rPr>
              <a:t> pihak </a:t>
            </a:r>
            <a:r>
              <a:rPr lang="en-US" sz="1100" i="1" dirty="0" err="1">
                <a:latin typeface="Franklin Gothic Medium" panose="020B0603020102020204" pitchFamily="34" charset="0"/>
              </a:rPr>
              <a:t>industri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untuk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pengguna (customer)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dengan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menggunakan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inovasi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tersebut</a:t>
            </a:r>
            <a:r>
              <a:rPr lang="en-US" sz="1100" i="1" dirty="0">
                <a:latin typeface="Franklin Gothic Medium" panose="020B0603020102020204" pitchFamily="34" charset="0"/>
              </a:rPr>
              <a:t>?)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F9632443-1B9A-7F1D-692C-364C2C77E979}"/>
              </a:ext>
            </a:extLst>
          </p:cNvPr>
          <p:cNvSpPr/>
          <p:nvPr/>
        </p:nvSpPr>
        <p:spPr>
          <a:xfrm>
            <a:off x="6474373" y="749693"/>
            <a:ext cx="5370786" cy="548640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F87AD553-373B-039F-6AAF-133CA74E64E2}"/>
              </a:ext>
            </a:extLst>
          </p:cNvPr>
          <p:cNvSpPr/>
          <p:nvPr/>
        </p:nvSpPr>
        <p:spPr>
          <a:xfrm>
            <a:off x="913320" y="558656"/>
            <a:ext cx="5194630" cy="356650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7888A0-2877-D228-23FA-1B86C82AAAA8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0DA48-D0C6-CFE5-5F49-25EE6F742183}"/>
              </a:ext>
            </a:extLst>
          </p:cNvPr>
          <p:cNvSpPr txBox="1"/>
          <p:nvPr/>
        </p:nvSpPr>
        <p:spPr>
          <a:xfrm rot="16200000">
            <a:off x="-2762386" y="3228945"/>
            <a:ext cx="62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Franklin Gothic Medium" panose="020B0603020102020204" pitchFamily="34" charset="0"/>
              </a:rPr>
              <a:t>MAKLUMAT DARIPADA </a:t>
            </a:r>
            <a:r>
              <a:rPr lang="en-US" sz="20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UNIVERSITI</a:t>
            </a:r>
          </a:p>
        </p:txBody>
      </p:sp>
      <p:pic>
        <p:nvPicPr>
          <p:cNvPr id="9" name="Picture 8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A8DC6488-EC20-8FFF-84D3-85A5C20F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23545"/>
            <a:ext cx="1296240" cy="650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63A164-68F0-3BE6-0211-AC16F2B4E6AB}"/>
              </a:ext>
            </a:extLst>
          </p:cNvPr>
          <p:cNvSpPr txBox="1"/>
          <p:nvPr/>
        </p:nvSpPr>
        <p:spPr>
          <a:xfrm>
            <a:off x="1183341" y="4328989"/>
            <a:ext cx="467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Objektif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Projek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1FA72FE-13CD-592F-BD81-ABCBAA3141A5}"/>
              </a:ext>
            </a:extLst>
          </p:cNvPr>
          <p:cNvSpPr/>
          <p:nvPr/>
        </p:nvSpPr>
        <p:spPr>
          <a:xfrm>
            <a:off x="943869" y="4267973"/>
            <a:ext cx="5194630" cy="24465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2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F4C8F-667F-8AAC-D721-9A94F7F0C4DC}"/>
              </a:ext>
            </a:extLst>
          </p:cNvPr>
          <p:cNvSpPr txBox="1"/>
          <p:nvPr/>
        </p:nvSpPr>
        <p:spPr>
          <a:xfrm>
            <a:off x="580823" y="839421"/>
            <a:ext cx="59104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Harta Intelek (IP) Yang Telah di Failkan</a:t>
            </a:r>
          </a:p>
          <a:p>
            <a:pPr algn="ctr"/>
            <a:r>
              <a:rPr lang="en-US" sz="1100" i="1" dirty="0"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latin typeface="Franklin Gothic Medium" panose="020B0603020102020204" pitchFamily="34" charset="0"/>
              </a:rPr>
              <a:t>Apakah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tajuk</a:t>
            </a:r>
            <a:r>
              <a:rPr lang="en-US" sz="1100" i="1" dirty="0">
                <a:latin typeface="Franklin Gothic Medium" panose="020B0603020102020204" pitchFamily="34" charset="0"/>
              </a:rPr>
              <a:t> IP </a:t>
            </a:r>
            <a:r>
              <a:rPr lang="en-US" sz="1100" i="1" dirty="0" err="1">
                <a:latin typeface="Franklin Gothic Medium" panose="020B0603020102020204" pitchFamily="34" charset="0"/>
              </a:rPr>
              <a:t>dan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huraikan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aspek</a:t>
            </a:r>
            <a:r>
              <a:rPr lang="en-US" sz="1100" i="1" dirty="0">
                <a:latin typeface="Franklin Gothic Medium" panose="020B0603020102020204" pitchFamily="34" charset="0"/>
              </a:rPr>
              <a:t>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telah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dilindungi</a:t>
            </a:r>
            <a:r>
              <a:rPr lang="en-US" sz="1100" i="1" dirty="0">
                <a:latin typeface="Franklin Gothic Medium" panose="020B0603020102020204" pitchFamily="34" charset="0"/>
              </a:rPr>
              <a:t>?)</a:t>
            </a:r>
            <a:endParaRPr lang="en-US" sz="105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DA4CA-5151-7981-7AFA-7D4FDD920492}"/>
              </a:ext>
            </a:extLst>
          </p:cNvPr>
          <p:cNvSpPr txBox="1"/>
          <p:nvPr/>
        </p:nvSpPr>
        <p:spPr>
          <a:xfrm>
            <a:off x="7229645" y="865435"/>
            <a:ext cx="41553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Sasaran Peringkat TRL</a:t>
            </a:r>
          </a:p>
          <a:p>
            <a:pPr lvl="0" algn="ctr"/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Sila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rujuk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Garis Panduan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MyLAB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(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Pindaan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Tahun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2024)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TRL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26ED5-8A78-476C-CBB6-E7D94BDD4ACE}"/>
              </a:ext>
            </a:extLst>
          </p:cNvPr>
          <p:cNvSpPr txBox="1"/>
          <p:nvPr/>
        </p:nvSpPr>
        <p:spPr>
          <a:xfrm>
            <a:off x="925975" y="3253895"/>
            <a:ext cx="52201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Franklin Gothic Medium" panose="020B0603020102020204" pitchFamily="34" charset="0"/>
              </a:rPr>
              <a:t>Kredibiliti</a:t>
            </a:r>
            <a:r>
              <a:rPr lang="en-US" sz="2400" i="1" dirty="0">
                <a:latin typeface="Franklin Gothic Medium" panose="020B0603020102020204" pitchFamily="34" charset="0"/>
              </a:rPr>
              <a:t> dan Komitmen </a:t>
            </a:r>
          </a:p>
          <a:p>
            <a:pPr algn="ctr"/>
            <a:r>
              <a:rPr lang="en-US" sz="2400" i="1" dirty="0">
                <a:latin typeface="Franklin Gothic Medium" panose="020B0603020102020204" pitchFamily="34" charset="0"/>
              </a:rPr>
              <a:t>Kumpulan Penyelidik</a:t>
            </a:r>
          </a:p>
          <a:p>
            <a:pPr algn="ctr"/>
            <a:r>
              <a:rPr lang="en-US" sz="1100" i="1" dirty="0">
                <a:latin typeface="Franklin Gothic Medium" panose="020B0603020102020204" pitchFamily="34" charset="0"/>
              </a:rPr>
              <a:t>(Senaraikan bilangan penyelidikan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sedang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dijalankan</a:t>
            </a:r>
            <a:r>
              <a:rPr lang="en-US" sz="1100" i="1" dirty="0">
                <a:latin typeface="Franklin Gothic Medium" panose="020B0603020102020204" pitchFamily="34" charset="0"/>
              </a:rPr>
              <a:t>. </a:t>
            </a:r>
            <a:r>
              <a:rPr lang="en-US" sz="1100" i="1" dirty="0" err="1">
                <a:latin typeface="Franklin Gothic Medium" panose="020B0603020102020204" pitchFamily="34" charset="0"/>
              </a:rPr>
              <a:t>Nyatakan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tempoh</a:t>
            </a:r>
            <a:r>
              <a:rPr lang="en-US" sz="1100" i="1" dirty="0">
                <a:latin typeface="Franklin Gothic Medium" panose="020B0603020102020204" pitchFamily="34" charset="0"/>
              </a:rPr>
              <a:t> dan </a:t>
            </a:r>
            <a:r>
              <a:rPr lang="en-US" sz="1100" i="1" dirty="0" err="1">
                <a:latin typeface="Franklin Gothic Medium" panose="020B0603020102020204" pitchFamily="34" charset="0"/>
              </a:rPr>
              <a:t>tahun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untuk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menamatkan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perkhidmatan</a:t>
            </a:r>
            <a:r>
              <a:rPr lang="en-US" sz="1100" i="1" dirty="0">
                <a:latin typeface="Franklin Gothic Medium" panose="020B0603020102020204" pitchFamily="34" charset="0"/>
              </a:rPr>
              <a:t>/</a:t>
            </a:r>
            <a:r>
              <a:rPr lang="en-US" sz="1100" i="1" dirty="0" err="1">
                <a:latin typeface="Franklin Gothic Medium" panose="020B0603020102020204" pitchFamily="34" charset="0"/>
              </a:rPr>
              <a:t>bersara</a:t>
            </a:r>
            <a:r>
              <a:rPr lang="en-US" sz="1100" i="1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330EB96-5B46-1241-1942-3324C01ADF6C}"/>
              </a:ext>
            </a:extLst>
          </p:cNvPr>
          <p:cNvSpPr/>
          <p:nvPr/>
        </p:nvSpPr>
        <p:spPr>
          <a:xfrm>
            <a:off x="635755" y="748677"/>
            <a:ext cx="5749160" cy="220939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A1B5CF2E-70D1-F96D-F22E-4395BE851A99}"/>
              </a:ext>
            </a:extLst>
          </p:cNvPr>
          <p:cNvSpPr/>
          <p:nvPr/>
        </p:nvSpPr>
        <p:spPr>
          <a:xfrm>
            <a:off x="6648950" y="750019"/>
            <a:ext cx="5108026" cy="164660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176F40FE-0152-825E-84B4-D82A7731BFC9}"/>
              </a:ext>
            </a:extLst>
          </p:cNvPr>
          <p:cNvSpPr/>
          <p:nvPr/>
        </p:nvSpPr>
        <p:spPr>
          <a:xfrm>
            <a:off x="664713" y="3112193"/>
            <a:ext cx="5749159" cy="344795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DDCBC-9246-CDF0-535A-D539931E3294}"/>
              </a:ext>
            </a:extLst>
          </p:cNvPr>
          <p:cNvSpPr/>
          <p:nvPr/>
        </p:nvSpPr>
        <p:spPr>
          <a:xfrm>
            <a:off x="807045" y="1561107"/>
            <a:ext cx="1103469" cy="12080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683A7-90EF-C04D-9A02-72B9491BAD80}"/>
              </a:ext>
            </a:extLst>
          </p:cNvPr>
          <p:cNvSpPr txBox="1"/>
          <p:nvPr/>
        </p:nvSpPr>
        <p:spPr>
          <a:xfrm>
            <a:off x="635755" y="1780397"/>
            <a:ext cx="1446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err="1">
                <a:latin typeface="Franklin Gothic Medium" panose="020B0603020102020204" pitchFamily="34" charset="0"/>
              </a:rPr>
              <a:t>Gambar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Notis</a:t>
            </a:r>
            <a:r>
              <a:rPr lang="en-US" sz="1100" i="1" dirty="0">
                <a:latin typeface="Franklin Gothic Medium" panose="020B0603020102020204" pitchFamily="34" charset="0"/>
              </a:rPr>
              <a:t> IP, </a:t>
            </a:r>
            <a:r>
              <a:rPr lang="en-US" sz="1100" i="1" dirty="0" err="1">
                <a:latin typeface="Franklin Gothic Medium" panose="020B0603020102020204" pitchFamily="34" charset="0"/>
              </a:rPr>
              <a:t>Sijil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atau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dokumen</a:t>
            </a:r>
            <a:r>
              <a:rPr lang="en-US" sz="1100" i="1" dirty="0">
                <a:latin typeface="Franklin Gothic Medium" panose="020B0603020102020204" pitchFamily="34" charset="0"/>
              </a:rPr>
              <a:t> IP lain yang berkaitan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47859-8348-00F1-D21C-CB0A3F964345}"/>
              </a:ext>
            </a:extLst>
          </p:cNvPr>
          <p:cNvSpPr txBox="1"/>
          <p:nvPr/>
        </p:nvSpPr>
        <p:spPr>
          <a:xfrm>
            <a:off x="6808794" y="2829773"/>
            <a:ext cx="479191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Jangkaan Hasil </a:t>
            </a:r>
            <a:r>
              <a:rPr lang="en-US" sz="2400" dirty="0" err="1">
                <a:latin typeface="Franklin Gothic Medium" panose="020B0603020102020204" pitchFamily="34" charset="0"/>
              </a:rPr>
              <a:t>Projek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endParaRPr lang="en-US" sz="1100" dirty="0">
              <a:latin typeface="Franklin Gothic Medium" panose="020B0603020102020204" pitchFamily="34" charset="0"/>
            </a:endParaRPr>
          </a:p>
          <a:p>
            <a:pPr algn="ctr"/>
            <a:endParaRPr lang="en-US" sz="1100" dirty="0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400" i="1" dirty="0">
                <a:latin typeface="Franklin Gothic Medium" panose="020B0603020102020204" pitchFamily="34" charset="0"/>
              </a:rPr>
              <a:t>Output</a:t>
            </a:r>
            <a:r>
              <a:rPr lang="en-US" sz="1400" dirty="0">
                <a:latin typeface="Franklin Gothic Medium" panose="020B0603020102020204" pitchFamily="34" charset="0"/>
              </a:rPr>
              <a:t> </a:t>
            </a:r>
            <a:r>
              <a:rPr lang="en-US" sz="1400" dirty="0" err="1">
                <a:latin typeface="Franklin Gothic Medium" panose="020B0603020102020204" pitchFamily="34" charset="0"/>
              </a:rPr>
              <a:t>projek: </a:t>
            </a: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400" dirty="0" err="1">
              <a:latin typeface="Franklin Gothic Medium" panose="020B0603020102020204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400" dirty="0" err="1">
                <a:latin typeface="Franklin Gothic Medium" panose="020B0603020102020204" pitchFamily="34" charset="0"/>
              </a:rPr>
              <a:t>Permulaan</a:t>
            </a:r>
            <a:r>
              <a:rPr lang="en-US" sz="1400" dirty="0">
                <a:latin typeface="Franklin Gothic Medium" panose="020B0603020102020204" pitchFamily="34" charset="0"/>
              </a:rPr>
              <a:t> &amp; </a:t>
            </a:r>
            <a:r>
              <a:rPr lang="en-US" sz="1400" dirty="0" err="1">
                <a:latin typeface="Franklin Gothic Medium" panose="020B0603020102020204" pitchFamily="34" charset="0"/>
              </a:rPr>
              <a:t>tamat</a:t>
            </a:r>
            <a:r>
              <a:rPr lang="en-US" sz="1400" dirty="0">
                <a:latin typeface="Franklin Gothic Medium" panose="020B0603020102020204" pitchFamily="34" charset="0"/>
              </a:rPr>
              <a:t> </a:t>
            </a:r>
            <a:r>
              <a:rPr lang="en-US" sz="1400" dirty="0" err="1">
                <a:latin typeface="Franklin Gothic Medium" panose="020B0603020102020204" pitchFamily="34" charset="0"/>
              </a:rPr>
              <a:t>projek:</a:t>
            </a:r>
            <a:r>
              <a:rPr lang="en-US" sz="1400" dirty="0"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1400" dirty="0">
                <a:latin typeface="Franklin Gothic Medium" panose="020B0603020102020204" pitchFamily="34" charset="0"/>
              </a:rPr>
              <a:t>         (BULAN/TAHUN          BULAN/TAHUN)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CB093005-AA68-7E01-9446-C1E65255CB20}"/>
              </a:ext>
            </a:extLst>
          </p:cNvPr>
          <p:cNvSpPr/>
          <p:nvPr/>
        </p:nvSpPr>
        <p:spPr>
          <a:xfrm>
            <a:off x="6678424" y="2688071"/>
            <a:ext cx="5108026" cy="385015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48BC0B24-11B8-BE5C-917F-2D3DC09514B7}"/>
              </a:ext>
            </a:extLst>
          </p:cNvPr>
          <p:cNvSpPr/>
          <p:nvPr/>
        </p:nvSpPr>
        <p:spPr>
          <a:xfrm>
            <a:off x="8563350" y="5497339"/>
            <a:ext cx="287010" cy="2191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B75BB-80E4-06D1-63E9-CEC70170174F}"/>
              </a:ext>
            </a:extLst>
          </p:cNvPr>
          <p:cNvSpPr txBox="1"/>
          <p:nvPr/>
        </p:nvSpPr>
        <p:spPr>
          <a:xfrm rot="16200000">
            <a:off x="-2762386" y="3228945"/>
            <a:ext cx="6218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Franklin Gothic Medium" panose="020B0603020102020204" pitchFamily="34" charset="0"/>
              </a:rPr>
              <a:t>MAKLUMAT DARIPADA </a:t>
            </a:r>
            <a:r>
              <a:rPr lang="en-US" sz="20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UNIVERSITI</a:t>
            </a:r>
          </a:p>
        </p:txBody>
      </p:sp>
      <p:pic>
        <p:nvPicPr>
          <p:cNvPr id="15" name="Picture 14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F242D1E7-97C2-BDBA-CF17-B473FD7D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23545"/>
            <a:ext cx="1296240" cy="650074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E81C309-6BE2-5DBD-1B98-483D4C98D739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38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57EC12-C2A7-E434-CAEA-B314095FF6A7}"/>
              </a:ext>
            </a:extLst>
          </p:cNvPr>
          <p:cNvSpPr txBox="1"/>
          <p:nvPr/>
        </p:nvSpPr>
        <p:spPr>
          <a:xfrm>
            <a:off x="6667018" y="957163"/>
            <a:ext cx="5178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Kolaborasi </a:t>
            </a:r>
            <a:r>
              <a:rPr lang="en-US" sz="2400" dirty="0" err="1">
                <a:latin typeface="Franklin Gothic Medium" panose="020B0603020102020204" pitchFamily="34" charset="0"/>
              </a:rPr>
              <a:t>Bersama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Universiti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endParaRPr lang="en-US" sz="2400" dirty="0">
              <a:latin typeface="Franklin Gothic Medium" panose="020B0603020102020204" pitchFamily="34" charset="0"/>
            </a:endParaRPr>
          </a:p>
          <a:p>
            <a:endParaRPr lang="en-US" sz="2400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Tempoh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kolaborasi bermula dari tahun?</a:t>
            </a:r>
            <a:endParaRPr lang="en-US" sz="1100" i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Pemahaman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pihak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industri</a:t>
            </a:r>
            <a:r>
              <a:rPr lang="en-US" sz="1100" i="1" dirty="0">
                <a:latin typeface="Franklin Gothic Medium" panose="020B0603020102020204" pitchFamily="34" charset="0"/>
              </a:rPr>
              <a:t> berkaitan </a:t>
            </a:r>
            <a:r>
              <a:rPr lang="en-US" sz="1100" i="1" dirty="0" err="1">
                <a:latin typeface="Franklin Gothic Medium" panose="020B0603020102020204" pitchFamily="34" charset="0"/>
              </a:rPr>
              <a:t>permintaan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pasaran</a:t>
            </a:r>
            <a:endParaRPr lang="en-US" sz="1100" i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Harta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Intelek</a:t>
            </a:r>
            <a:r>
              <a:rPr lang="en-US" sz="1100" i="1" dirty="0">
                <a:latin typeface="Franklin Gothic Medium" panose="020B0603020102020204" pitchFamily="34" charset="0"/>
              </a:rPr>
              <a:t> (IP) yang </a:t>
            </a:r>
            <a:r>
              <a:rPr lang="en-US" sz="1100" i="1" dirty="0" err="1">
                <a:latin typeface="Franklin Gothic Medium" panose="020B0603020102020204" pitchFamily="34" charset="0"/>
              </a:rPr>
              <a:t>telah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difailkan</a:t>
            </a:r>
            <a:endParaRPr lang="en-US" sz="110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471FD-C36E-F86C-BE05-C3F95840E7FE}"/>
              </a:ext>
            </a:extLst>
          </p:cNvPr>
          <p:cNvSpPr txBox="1"/>
          <p:nvPr/>
        </p:nvSpPr>
        <p:spPr>
          <a:xfrm>
            <a:off x="875255" y="655239"/>
            <a:ext cx="518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Peringkat TRL</a:t>
            </a:r>
          </a:p>
          <a:p>
            <a:pPr lvl="0" algn="ctr"/>
            <a:r>
              <a:rPr lang="en-US" sz="1100" i="1" dirty="0">
                <a:latin typeface="Franklin Gothic Medium" panose="020B0603020102020204" pitchFamily="34" charset="0"/>
              </a:rPr>
              <a:t>(Dari </a:t>
            </a:r>
            <a:r>
              <a:rPr lang="en-US" sz="1100" i="1" dirty="0" err="1">
                <a:latin typeface="Franklin Gothic Medium" panose="020B0603020102020204" pitchFamily="34" charset="0"/>
              </a:rPr>
              <a:t>perspektif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industri</a:t>
            </a:r>
            <a:r>
              <a:rPr lang="en-US" sz="1100" i="1" dirty="0">
                <a:latin typeface="Franklin Gothic Medium" panose="020B0603020102020204" pitchFamily="34" charset="0"/>
              </a:rPr>
              <a:t>.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Sila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rujuk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Garis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Panduan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Geran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MyLAB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</a:p>
          <a:p>
            <a:pPr lvl="0" algn="ctr"/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Pindaan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Tahun</a:t>
            </a:r>
            <a:r>
              <a:rPr lang="en-US" sz="1100" i="1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2024))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latin typeface="Franklin Gothic Medium" panose="020B0603020102020204" pitchFamily="34" charset="0"/>
            </a:endParaRPr>
          </a:p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TRL ?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7FA21FC-83EC-5899-A78C-60FE1494E29A}"/>
              </a:ext>
            </a:extLst>
          </p:cNvPr>
          <p:cNvSpPr/>
          <p:nvPr/>
        </p:nvSpPr>
        <p:spPr>
          <a:xfrm>
            <a:off x="6474372" y="846108"/>
            <a:ext cx="5370786" cy="294116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3F0945D3-D7F4-922C-D6EF-FB99E1C0F459}"/>
              </a:ext>
            </a:extLst>
          </p:cNvPr>
          <p:cNvSpPr/>
          <p:nvPr/>
        </p:nvSpPr>
        <p:spPr>
          <a:xfrm>
            <a:off x="781203" y="572252"/>
            <a:ext cx="5326747" cy="179896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0B401-09D3-1525-ED17-F0864F4CDE2A}"/>
              </a:ext>
            </a:extLst>
          </p:cNvPr>
          <p:cNvSpPr txBox="1"/>
          <p:nvPr/>
        </p:nvSpPr>
        <p:spPr>
          <a:xfrm>
            <a:off x="875255" y="2554790"/>
            <a:ext cx="5182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Kredibiliti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dan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Kemampuan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Industri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173038"/>
            <a:endParaRPr lang="en-US" sz="1600" dirty="0">
              <a:latin typeface="Franklin Gothic Medium" panose="020B0603020102020204" pitchFamily="34" charset="0"/>
            </a:endParaRPr>
          </a:p>
          <a:p>
            <a:pPr marL="173038"/>
            <a:endParaRPr lang="en-US" sz="1600" dirty="0">
              <a:latin typeface="Franklin Gothic Medium" panose="020B0603020102020204" pitchFamily="34" charset="0"/>
            </a:endParaRPr>
          </a:p>
          <a:p>
            <a:pPr marL="515938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Sifat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perniagaan</a:t>
            </a:r>
            <a:r>
              <a:rPr lang="en-US" sz="1100" i="1" dirty="0">
                <a:latin typeface="Franklin Gothic Medium" panose="020B0603020102020204" pitchFamily="34" charset="0"/>
              </a:rPr>
              <a:t> (Nature of business)</a:t>
            </a:r>
          </a:p>
          <a:p>
            <a:pPr marL="515938" indent="-342900">
              <a:buFont typeface="Arial" panose="020B0604020202020204" pitchFamily="34" charset="0"/>
              <a:buChar char="•"/>
            </a:pPr>
            <a:r>
              <a:rPr lang="en-US" sz="1100" i="1" dirty="0">
                <a:latin typeface="Franklin Gothic Medium" panose="020B0603020102020204" pitchFamily="34" charset="0"/>
              </a:rPr>
              <a:t>Modal </a:t>
            </a:r>
            <a:r>
              <a:rPr lang="en-US" sz="1100" i="1" dirty="0" err="1">
                <a:latin typeface="Franklin Gothic Medium" panose="020B0603020102020204" pitchFamily="34" charset="0"/>
              </a:rPr>
              <a:t>berbayar</a:t>
            </a:r>
            <a:endParaRPr lang="en-US" sz="1100" i="1" dirty="0">
              <a:latin typeface="Franklin Gothic Medium" panose="020B0603020102020204" pitchFamily="34" charset="0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C795B8B-9D85-6E03-C9F1-E214D607CCBC}"/>
              </a:ext>
            </a:extLst>
          </p:cNvPr>
          <p:cNvSpPr/>
          <p:nvPr/>
        </p:nvSpPr>
        <p:spPr>
          <a:xfrm>
            <a:off x="781203" y="2512750"/>
            <a:ext cx="5326747" cy="179896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0D4C7-AF54-3CB0-3722-2D9D6046DE46}"/>
              </a:ext>
            </a:extLst>
          </p:cNvPr>
          <p:cNvSpPr txBox="1"/>
          <p:nvPr/>
        </p:nvSpPr>
        <p:spPr>
          <a:xfrm>
            <a:off x="6430336" y="4043570"/>
            <a:ext cx="5370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Perancangan Perniagaan – </a:t>
            </a:r>
            <a:r>
              <a:rPr lang="en-US" sz="2000" dirty="0" err="1">
                <a:latin typeface="Franklin Gothic Medium" panose="020B0603020102020204" pitchFamily="34" charset="0"/>
              </a:rPr>
              <a:t>Lembaran</a:t>
            </a: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en-US" sz="2000">
                <a:latin typeface="Franklin Gothic Medium" panose="020B0603020102020204" pitchFamily="34" charset="0"/>
              </a:rPr>
              <a:t>Jangka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algn="ctr"/>
            <a:r>
              <a:rPr lang="sv-SE" sz="1100" i="1" dirty="0">
                <a:latin typeface="Franklin Gothic Medium" panose="020B0603020102020204" pitchFamily="34" charset="0"/>
              </a:rPr>
              <a:t>(Nyatakan Lembaran Terma untuk melesenkan inovasi antara</a:t>
            </a:r>
          </a:p>
          <a:p>
            <a:pPr algn="ctr"/>
            <a:r>
              <a:rPr lang="sv-SE" sz="1100" i="1" dirty="0">
                <a:latin typeface="Franklin Gothic Medium" panose="020B0603020102020204" pitchFamily="34" charset="0"/>
              </a:rPr>
              <a:t>Industri dan Universiti)</a:t>
            </a:r>
            <a:endParaRPr lang="en-US" sz="1100" i="1" dirty="0">
              <a:latin typeface="Franklin Gothic Medium" panose="020B0603020102020204" pitchFamily="34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CDA4578B-4149-76C6-35E0-610754495899}"/>
              </a:ext>
            </a:extLst>
          </p:cNvPr>
          <p:cNvSpPr/>
          <p:nvPr/>
        </p:nvSpPr>
        <p:spPr>
          <a:xfrm>
            <a:off x="6430335" y="3912265"/>
            <a:ext cx="5370786" cy="254800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FE83D-C534-8BA4-6BC1-97CE5E49F506}"/>
              </a:ext>
            </a:extLst>
          </p:cNvPr>
          <p:cNvSpPr txBox="1"/>
          <p:nvPr/>
        </p:nvSpPr>
        <p:spPr>
          <a:xfrm>
            <a:off x="781203" y="4573768"/>
            <a:ext cx="53707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Franklin Gothic Medium" panose="020B0603020102020204" pitchFamily="34" charset="0"/>
              </a:rPr>
              <a:t>Sasaran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latin typeface="Franklin Gothic Medium" panose="020B0603020102020204" pitchFamily="34" charset="0"/>
              </a:rPr>
              <a:t>Pasaran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/>
            <a:endParaRPr lang="en-US" sz="1600" dirty="0">
              <a:latin typeface="Franklin Gothic Medium" panose="020B0603020102020204" pitchFamily="34" charset="0"/>
            </a:endParaRPr>
          </a:p>
          <a:p>
            <a:pPr algn="ctr"/>
            <a:endParaRPr lang="en-US" sz="1600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Segmen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pasaran</a:t>
            </a:r>
            <a:endParaRPr lang="en-US" sz="1100" i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Franklin Gothic Medium" panose="020B0603020102020204" pitchFamily="34" charset="0"/>
              </a:rPr>
              <a:t>Saiz</a:t>
            </a:r>
            <a:r>
              <a:rPr lang="en-US" sz="1100" i="1" dirty="0">
                <a:latin typeface="Franklin Gothic Medium" panose="020B0603020102020204" pitchFamily="34" charset="0"/>
              </a:rPr>
              <a:t> </a:t>
            </a:r>
            <a:r>
              <a:rPr lang="en-US" sz="1100" i="1" dirty="0" err="1">
                <a:latin typeface="Franklin Gothic Medium" panose="020B0603020102020204" pitchFamily="34" charset="0"/>
              </a:rPr>
              <a:t>pasaran</a:t>
            </a:r>
            <a:endParaRPr lang="en-US" sz="1100" i="1" dirty="0"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FAE9997-2BC6-280A-3F73-9EC275695EDE}"/>
              </a:ext>
            </a:extLst>
          </p:cNvPr>
          <p:cNvSpPr/>
          <p:nvPr/>
        </p:nvSpPr>
        <p:spPr>
          <a:xfrm>
            <a:off x="781203" y="4453248"/>
            <a:ext cx="5370786" cy="227924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C51675-A05B-09BC-B877-5C90FE3869D3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09214-F9DD-36E6-382C-77BD1DC466EF}"/>
              </a:ext>
            </a:extLst>
          </p:cNvPr>
          <p:cNvSpPr txBox="1"/>
          <p:nvPr/>
        </p:nvSpPr>
        <p:spPr>
          <a:xfrm rot="16200000">
            <a:off x="-2762386" y="3090446"/>
            <a:ext cx="62184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Franklin Gothic Medium" panose="020B0603020102020204" pitchFamily="34" charset="0"/>
              </a:rPr>
              <a:t>MAKLUMAT DARIPADA </a:t>
            </a:r>
            <a:r>
              <a:rPr lang="en-US" sz="20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INDUSTRI </a:t>
            </a:r>
          </a:p>
          <a:p>
            <a:pPr algn="ctr"/>
            <a:r>
              <a:rPr lang="en-US" b="1" i="1" dirty="0">
                <a:latin typeface="Franklin Gothic Medium" panose="020B0603020102020204" pitchFamily="34" charset="0"/>
              </a:rPr>
              <a:t>(</a:t>
            </a:r>
            <a:r>
              <a:rPr lang="en-US" b="1" i="1" dirty="0" err="1">
                <a:latin typeface="Franklin Gothic Medium" panose="020B0603020102020204" pitchFamily="34" charset="0"/>
              </a:rPr>
              <a:t>diisi</a:t>
            </a:r>
            <a:r>
              <a:rPr lang="en-US" b="1" i="1" dirty="0">
                <a:latin typeface="Franklin Gothic Medium" panose="020B0603020102020204" pitchFamily="34" charset="0"/>
              </a:rPr>
              <a:t> oleh </a:t>
            </a:r>
            <a:r>
              <a:rPr lang="en-US" b="1" i="1" dirty="0" err="1">
                <a:latin typeface="Franklin Gothic Medium" panose="020B0603020102020204" pitchFamily="34" charset="0"/>
              </a:rPr>
              <a:t>kolaborator</a:t>
            </a:r>
            <a:r>
              <a:rPr lang="en-US" b="1" i="1" dirty="0">
                <a:latin typeface="Franklin Gothic Medium" panose="020B0603020102020204" pitchFamily="34" charset="0"/>
              </a:rPr>
              <a:t> </a:t>
            </a:r>
            <a:r>
              <a:rPr lang="en-US" b="1" i="1" dirty="0" err="1">
                <a:latin typeface="Franklin Gothic Medium" panose="020B0603020102020204" pitchFamily="34" charset="0"/>
              </a:rPr>
              <a:t>industri</a:t>
            </a:r>
            <a:r>
              <a:rPr lang="en-US" b="1" i="1" dirty="0">
                <a:latin typeface="Franklin Gothic Medium" panose="020B0603020102020204" pitchFamily="34" charset="0"/>
              </a:rPr>
              <a:t>)</a:t>
            </a:r>
          </a:p>
        </p:txBody>
      </p:sp>
      <p:pic>
        <p:nvPicPr>
          <p:cNvPr id="15" name="Picture 14" descr="A logo with two tigers and a flag&#10;&#10;Description automatically generated">
            <a:extLst>
              <a:ext uri="{FF2B5EF4-FFF2-40B4-BE49-F238E27FC236}">
                <a16:creationId xmlns:a16="http://schemas.microsoft.com/office/drawing/2014/main" id="{192F0D10-B535-2F47-AA16-CD372049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23545"/>
            <a:ext cx="1296240" cy="6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0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B88D8D-531B-04C7-729F-89A38FA5ACD1}"/>
              </a:ext>
            </a:extLst>
          </p:cNvPr>
          <p:cNvSpPr txBox="1">
            <a:spLocks/>
          </p:cNvSpPr>
          <p:nvPr/>
        </p:nvSpPr>
        <p:spPr>
          <a:xfrm>
            <a:off x="1622612" y="2393577"/>
            <a:ext cx="9144000" cy="910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Bahnschrift" panose="020B0502040204020203" pitchFamily="34" charset="0"/>
              </a:rPr>
              <a:t>SEKIAN, TERIMA KASIH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F446B-7AA0-F9B5-F893-839F3D5AE31F}"/>
              </a:ext>
            </a:extLst>
          </p:cNvPr>
          <p:cNvSpPr txBox="1">
            <a:spLocks/>
          </p:cNvSpPr>
          <p:nvPr/>
        </p:nvSpPr>
        <p:spPr>
          <a:xfrm>
            <a:off x="11730102" y="6492240"/>
            <a:ext cx="461898" cy="365760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343169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349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Bahnschrift</vt:lpstr>
      <vt:lpstr>Calibri</vt:lpstr>
      <vt:lpstr>Franklin Gothic Medium</vt:lpstr>
      <vt:lpstr>Neue Haas Grotesk Text Pro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Nurul Nadheerah Binti Baharudin</dc:creator>
  <cp:lastModifiedBy>basyir bulz</cp:lastModifiedBy>
  <cp:revision>16</cp:revision>
  <dcterms:created xsi:type="dcterms:W3CDTF">2024-08-13T06:27:17Z</dcterms:created>
  <dcterms:modified xsi:type="dcterms:W3CDTF">2024-08-18T12:49:42Z</dcterms:modified>
</cp:coreProperties>
</file>