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1629" r:id="rId2"/>
    <p:sldId id="1636" r:id="rId3"/>
    <p:sldId id="1640" r:id="rId4"/>
    <p:sldId id="1641" r:id="rId5"/>
    <p:sldId id="1638" r:id="rId6"/>
    <p:sldId id="1639" r:id="rId7"/>
    <p:sldId id="1642" r:id="rId8"/>
  </p:sldIdLst>
  <p:sldSz cx="12192000" cy="6858000"/>
  <p:notesSz cx="9866313" cy="673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EB1"/>
    <a:srgbClr val="0000FF"/>
    <a:srgbClr val="8EB4E3"/>
    <a:srgbClr val="FDDDC3"/>
    <a:srgbClr val="2D6EA3"/>
    <a:srgbClr val="8064A2"/>
    <a:srgbClr val="B3A2C7"/>
    <a:srgbClr val="63BCDF"/>
    <a:srgbClr val="435F90"/>
    <a:srgbClr val="674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99" autoAdjust="0"/>
    <p:restoredTop sz="96327" autoAdjust="0"/>
  </p:normalViewPr>
  <p:slideViewPr>
    <p:cSldViewPr snapToGrid="0">
      <p:cViewPr varScale="1">
        <p:scale>
          <a:sx n="107" d="100"/>
          <a:sy n="107" d="100"/>
        </p:scale>
        <p:origin x="88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5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498377C-265E-4DF3-A809-FD5960095B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76815C-92AB-450C-A2D7-BE3721D30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1E6CD-0494-4F60-B757-46181B920084}" type="datetimeFigureOut">
              <a:rPr lang="en-MY" smtClean="0"/>
              <a:t>18/8/2023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96D74-65FF-47F6-8133-3C4BD1F9968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E1998A-49E2-427F-AECC-AFFE45A5526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789A2-6A43-4362-AA80-E4C7CD592D5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99843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582F6-E624-4A65-97BC-6E6C5F84CF55}" type="datetimeFigureOut">
              <a:rPr lang="en-MY" smtClean="0"/>
              <a:t>18/8/2023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01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B506D-564A-4951-B933-0FD8DA3063D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06894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B506D-564A-4951-B933-0FD8DA3063D2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14218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9B506D-564A-4951-B933-0FD8DA3063D2}" type="slidenum">
              <a:rPr lang="en-MY" smtClean="0"/>
              <a:t>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73122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87332-86D1-4553-8616-B784663D73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1923B2-9892-49EA-810B-02D0F6A29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458D0-3269-431C-9060-329C362FC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D35E-3849-4007-8E21-C4964DD2187D}" type="datetime1">
              <a:rPr lang="en-MY" smtClean="0"/>
              <a:t>18/8/2023</a:t>
            </a:fld>
            <a:endParaRPr lang="en-MY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4A21B0A-F482-45E8-8DEF-B9CC0BF80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3586EC59-D648-4E3A-8A2E-E51C81479F58}"/>
              </a:ext>
            </a:extLst>
          </p:cNvPr>
          <p:cNvSpPr txBox="1">
            <a:spLocks/>
          </p:cNvSpPr>
          <p:nvPr userDrawn="1"/>
        </p:nvSpPr>
        <p:spPr>
          <a:xfrm>
            <a:off x="0" y="6518362"/>
            <a:ext cx="4516582" cy="3396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100" i="1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MY">
                <a:solidFill>
                  <a:schemeClr val="bg1">
                    <a:lumMod val="50000"/>
                  </a:schemeClr>
                </a:solidFill>
              </a:rPr>
              <a:t>Taklimat Permohonan MyLAB 1/2022, 25 April 2022, Prof Ir Dr Abdul Latif </a:t>
            </a:r>
            <a:endParaRPr lang="en-MY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935669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B63B-4C79-4FEF-9D24-3EA1708F9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2D76C7-2965-41C6-A811-50AFF77A28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D88E8-4FDF-4CD0-B32A-9FE20F364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2749F-5473-4B23-A2BF-59788439A214}" type="datetime1">
              <a:rPr lang="en-MY" smtClean="0"/>
              <a:t>18/8/2023</a:t>
            </a:fld>
            <a:endParaRPr lang="en-MY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C9FC750-2D5B-41FB-A55F-54BA4B7C2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253115023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FE2C43-D24A-4822-89BE-1EA99DFBD9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C1F3D4-84BC-463D-9BFC-488171C9B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482E7-8A1F-4D9F-BB67-5105C0514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D362-F0DF-4AB8-A468-9C66CA4B6FE3}" type="datetime1">
              <a:rPr lang="en-MY" smtClean="0"/>
              <a:t>18/8/2023</a:t>
            </a:fld>
            <a:endParaRPr lang="en-MY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BBAE4C4-3D4E-4964-8D14-758FBF0D1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239784896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826898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52B52-5666-406E-9BA1-20EA850D2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A3F9B-DB7A-4921-881B-B84E6F308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A1901-CAA0-4EB9-9265-B249F6139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390B-F18F-4A46-B2D1-22D4ECBC83C3}" type="datetime1">
              <a:rPr lang="en-MY" smtClean="0"/>
              <a:t>18/8/2023</a:t>
            </a:fld>
            <a:endParaRPr lang="en-MY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3586EC59-D648-4E3A-8A2E-E51C81479F58}"/>
              </a:ext>
            </a:extLst>
          </p:cNvPr>
          <p:cNvSpPr txBox="1">
            <a:spLocks/>
          </p:cNvSpPr>
          <p:nvPr userDrawn="1"/>
        </p:nvSpPr>
        <p:spPr>
          <a:xfrm>
            <a:off x="7332518" y="6538912"/>
            <a:ext cx="4516582" cy="3396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100" i="1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MY">
                <a:solidFill>
                  <a:schemeClr val="bg1">
                    <a:lumMod val="50000"/>
                  </a:schemeClr>
                </a:solidFill>
              </a:rPr>
              <a:t>Taklimat Permohonan MyLAB 1/2022, 25 April 2022, Prof Ir Dr Abdul Latif </a:t>
            </a:r>
            <a:endParaRPr lang="en-MY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43197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B3900-4C29-4850-95D0-B145F1C0D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605341-4F03-49B8-A52E-03778293F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5DF44-7099-4FF7-A033-B50D5FDAE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C6FD-91B2-409C-B96B-855ED56E49F4}" type="datetime1">
              <a:rPr lang="en-MY" smtClean="0"/>
              <a:t>18/8/2023</a:t>
            </a:fld>
            <a:endParaRPr lang="en-MY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AED2AB4-A9DE-4DC8-AFC5-38E96889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414841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13366-3507-4B91-B4EA-23E3520E6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CB05D-F443-4F39-83DF-2F8CAC143D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B7AEC8-D53C-45E8-B477-C3E9CA096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1D0EB-F80E-4A20-B7E7-642D731C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4716-9AC0-48F2-A55D-B4B44E6FA749}" type="datetime1">
              <a:rPr lang="en-MY" smtClean="0"/>
              <a:t>18/8/2023</a:t>
            </a:fld>
            <a:endParaRPr lang="en-MY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16A157-598F-4DBA-8D0B-4DEA8C8FC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208103083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8B778-18A1-44F9-9958-0C504E7A8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A1C6D6-0DE1-483E-B37B-3778146AA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8B3FC-5ADC-4075-AEC7-D62F256574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84D5-6F27-4F5E-90B5-03B7B6CF95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7E9FEA-8D0F-4AB7-91B2-763340AAC6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4C18A8-BB60-417E-AC5B-46FE630EF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E64D6-4726-46B6-B7A9-A0CE224A6797}" type="datetime1">
              <a:rPr lang="en-MY" smtClean="0"/>
              <a:t>18/8/2023</a:t>
            </a:fld>
            <a:endParaRPr lang="en-MY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792CF10-1D2C-4B6E-9159-C719F8D1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681525324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AAC46-4FE8-4EEF-B533-D6C32EE5A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78A4CA-5A8C-4A60-8B64-B0C01C5BE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36604-B787-4765-89BC-603A4B6DCCA5}" type="datetime1">
              <a:rPr lang="en-MY" smtClean="0"/>
              <a:t>18/8/2023</a:t>
            </a:fld>
            <a:endParaRPr lang="en-MY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74A302F-5F26-4A81-9CD1-6A1522724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3586EC59-D648-4E3A-8A2E-E51C81479F58}"/>
              </a:ext>
            </a:extLst>
          </p:cNvPr>
          <p:cNvSpPr txBox="1">
            <a:spLocks/>
          </p:cNvSpPr>
          <p:nvPr userDrawn="1"/>
        </p:nvSpPr>
        <p:spPr>
          <a:xfrm>
            <a:off x="0" y="6518362"/>
            <a:ext cx="4516582" cy="3396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100" i="1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MY">
                <a:solidFill>
                  <a:schemeClr val="bg1">
                    <a:lumMod val="50000"/>
                  </a:schemeClr>
                </a:solidFill>
              </a:rPr>
              <a:t>Taklimat Permohonan MyLAB 1/2022, 25 April 2022, Prof Ir Dr Abdul Latif </a:t>
            </a:r>
            <a:endParaRPr lang="en-MY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165057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9D0B0B-CD92-4658-81A0-46B2824AC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62272-E8FD-4C6D-A8B6-08CB60D0D2DD}" type="datetime1">
              <a:rPr lang="en-MY" smtClean="0"/>
              <a:t>18/8/2023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FF314-A8CE-4231-A598-DA30F83D7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3586EC59-D648-4E3A-8A2E-E51C81479F58}"/>
              </a:ext>
            </a:extLst>
          </p:cNvPr>
          <p:cNvSpPr txBox="1">
            <a:spLocks/>
          </p:cNvSpPr>
          <p:nvPr userDrawn="1"/>
        </p:nvSpPr>
        <p:spPr>
          <a:xfrm>
            <a:off x="0" y="6518362"/>
            <a:ext cx="4516582" cy="3396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100" i="1" kern="1200">
                <a:solidFill>
                  <a:schemeClr val="bg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MY">
                <a:solidFill>
                  <a:schemeClr val="bg1">
                    <a:lumMod val="50000"/>
                  </a:schemeClr>
                </a:solidFill>
              </a:rPr>
              <a:t>Taklimat Permohonan MyLAB 1/2022, 25 April 2022, Prof Ir Dr Abdul Latif </a:t>
            </a:r>
            <a:endParaRPr lang="en-MY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466955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8D998-BFEF-4D09-AD2A-04DF26FAD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6C60B-77C1-4629-9385-136CFA1A3B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B7FC9-B3B2-4533-958C-ED60D3B2F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B82AA-262C-47EB-961E-E7F4186EA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219D-B3F4-4CEA-B56E-0C6FA8099155}" type="datetime1">
              <a:rPr lang="en-MY" smtClean="0"/>
              <a:t>18/8/2023</a:t>
            </a:fld>
            <a:endParaRPr lang="en-MY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2DD2D66-0AD4-4A45-9655-ADFF8F8F4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56286077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85ED5-A7F1-4970-A6CF-BE6A651F1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D05900-7227-41E7-8F7E-85F59A1B1E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905F92-C8C9-4893-844E-E62A73FA5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72138E-CF32-4BD8-B7B6-A5B72213D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46A8-6278-4C12-86E9-1C07D16EACEE}" type="datetime1">
              <a:rPr lang="en-MY" smtClean="0"/>
              <a:t>18/8/2023</a:t>
            </a:fld>
            <a:endParaRPr lang="en-MY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64D42EE-BC3C-4A83-BA7E-75DA6FB7D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8625109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59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8496C5-0028-494C-9130-D02F7F9D0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013E6-A0B2-49FE-BC99-B12F6599C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56841-0861-4605-9C9D-D33788120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0CE16-C583-4758-BF6A-230ABF7098FA}" type="datetime1">
              <a:rPr lang="en-MY" smtClean="0"/>
              <a:t>18/8/2023</a:t>
            </a:fld>
            <a:endParaRPr lang="en-MY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66A20C4-1198-45F0-8939-5138D2ECE7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30731"/>
            <a:ext cx="8153400" cy="365125"/>
          </a:xfrm>
          <a:prstGeom prst="rect">
            <a:avLst/>
          </a:prstGeom>
        </p:spPr>
        <p:txBody>
          <a:bodyPr/>
          <a:lstStyle>
            <a:lvl1pPr algn="r">
              <a:defRPr sz="1100" i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MY"/>
              <a:t>Taklimat Permohonan MyLAB, 26 April 2021, Prof Ir Dr Abdul Latif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55717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ransition spd="slow"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5.png" descr="D:\MyLAB\My-Lab-Logo-PNG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5268023" y="1724782"/>
            <a:ext cx="1143000" cy="923925"/>
          </a:xfrm>
          <a:prstGeom prst="rect">
            <a:avLst/>
          </a:prstGeom>
          <a:ln/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1387611" y="2922710"/>
            <a:ext cx="9236597" cy="2528965"/>
          </a:xfrm>
          <a:prstGeom prst="rect">
            <a:avLst/>
          </a:prstGeom>
        </p:spPr>
        <p:txBody>
          <a:bodyPr lIns="34279" tIns="17139" rIns="34279" bIns="17139" rtlCol="0">
            <a:noAutofit/>
          </a:bodyPr>
          <a:lstStyle>
            <a:lvl1pPr algn="ctr" defTabSz="1219444" rtl="0" eaLnBrk="1" latinLnBrk="0" hangingPunct="1">
              <a:spcBef>
                <a:spcPct val="0"/>
              </a:spcBef>
              <a:buNone/>
              <a:defRPr sz="5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121944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3600" b="1" i="0" u="none" strike="noStrike" kern="1200" cap="none" spc="0" normalizeH="0" baseline="0" noProof="0" dirty="0">
                <a:ln>
                  <a:noFill/>
                </a:ln>
                <a:solidFill>
                  <a:srgbClr val="5A5EB1"/>
                </a:solidFill>
                <a:effectLst/>
                <a:uLnTx/>
                <a:uFillTx/>
                <a:latin typeface="Bahnschrift" panose="020B0502040204020203" pitchFamily="34" charset="0"/>
                <a:ea typeface="Calibri"/>
                <a:cs typeface="Calibri"/>
                <a:sym typeface="Calibri"/>
              </a:rPr>
              <a:t>TEMPLATE </a:t>
            </a:r>
            <a:r>
              <a:rPr kumimoji="0" lang="en-MY" sz="3600" b="1" i="1" u="none" strike="noStrike" kern="1200" cap="none" spc="0" normalizeH="0" baseline="0" noProof="0" dirty="0">
                <a:ln>
                  <a:noFill/>
                </a:ln>
                <a:solidFill>
                  <a:srgbClr val="5A5EB1"/>
                </a:solidFill>
                <a:effectLst/>
                <a:uLnTx/>
                <a:uFillTx/>
                <a:latin typeface="Bahnschrift" panose="020B0502040204020203" pitchFamily="34" charset="0"/>
                <a:ea typeface="Calibri"/>
                <a:cs typeface="Calibri"/>
                <a:sym typeface="Calibri"/>
              </a:rPr>
              <a:t>‘PROJECT PITCHING’ </a:t>
            </a:r>
          </a:p>
          <a:p>
            <a:pPr marL="0" marR="0" lvl="0" indent="0" algn="ctr" defTabSz="121944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3600" b="1" i="0" u="none" strike="noStrike" kern="1200" cap="none" spc="0" normalizeH="0" baseline="0" noProof="0" dirty="0">
                <a:ln>
                  <a:noFill/>
                </a:ln>
                <a:solidFill>
                  <a:srgbClr val="5A5EB1"/>
                </a:solidFill>
                <a:effectLst/>
                <a:uLnTx/>
                <a:uFillTx/>
                <a:latin typeface="Bahnschrift" panose="020B0502040204020203" pitchFamily="34" charset="0"/>
                <a:ea typeface="Calibri"/>
                <a:cs typeface="Calibri"/>
                <a:sym typeface="Calibri"/>
              </a:rPr>
              <a:t>CADANGAN PROJEK </a:t>
            </a:r>
          </a:p>
          <a:p>
            <a:pPr marL="0" marR="0" lvl="0" indent="0" algn="ctr" defTabSz="121944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3600" b="1" i="0" u="none" strike="noStrike" kern="1200" cap="none" spc="0" normalizeH="0" baseline="0" noProof="0" dirty="0">
                <a:ln>
                  <a:noFill/>
                </a:ln>
                <a:solidFill>
                  <a:srgbClr val="5A5EB1"/>
                </a:solidFill>
                <a:effectLst/>
                <a:uLnTx/>
                <a:uFillTx/>
                <a:latin typeface="Bahnschrift" panose="020B0502040204020203" pitchFamily="34" charset="0"/>
                <a:ea typeface="Calibri"/>
                <a:cs typeface="Calibri"/>
                <a:sym typeface="Calibri"/>
              </a:rPr>
              <a:t>BAGI PERMOHONAN GERAN</a:t>
            </a:r>
            <a:r>
              <a:rPr lang="en-MY" sz="3600" b="1" dirty="0">
                <a:solidFill>
                  <a:srgbClr val="5A5EB1"/>
                </a:solidFill>
                <a:latin typeface="Bahnschrift" panose="020B0502040204020203" pitchFamily="34" charset="0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ctr" defTabSz="121944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MY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5A5EB1"/>
                </a:solidFill>
                <a:effectLst/>
                <a:uLnTx/>
                <a:uFillTx/>
                <a:latin typeface="Bahnschrift" panose="020B0502040204020203" pitchFamily="34" charset="0"/>
                <a:ea typeface="Calibri"/>
                <a:cs typeface="Calibri"/>
                <a:sym typeface="Calibri"/>
              </a:rPr>
              <a:t>MyLAB</a:t>
            </a:r>
            <a:r>
              <a:rPr kumimoji="0" lang="en-MY" sz="3600" b="1" i="0" u="none" strike="noStrike" kern="1200" cap="none" spc="0" normalizeH="0" baseline="0" noProof="0" dirty="0">
                <a:ln>
                  <a:noFill/>
                </a:ln>
                <a:solidFill>
                  <a:srgbClr val="5A5EB1"/>
                </a:solidFill>
                <a:effectLst/>
                <a:uLnTx/>
                <a:uFillTx/>
                <a:latin typeface="Bahnschrift" panose="020B0502040204020203" pitchFamily="34" charset="0"/>
                <a:ea typeface="Calibri"/>
                <a:cs typeface="Calibri"/>
                <a:sym typeface="Calibri"/>
              </a:rPr>
              <a:t> 1/2023</a:t>
            </a:r>
          </a:p>
        </p:txBody>
      </p:sp>
      <p:pic>
        <p:nvPicPr>
          <p:cNvPr id="3" name="Picture 2" descr="A logo with two tigers and a flag&#10;&#10;Description automatically generated">
            <a:extLst>
              <a:ext uri="{FF2B5EF4-FFF2-40B4-BE49-F238E27FC236}">
                <a16:creationId xmlns:a16="http://schemas.microsoft.com/office/drawing/2014/main" id="{D05F5E92-7BF5-DA6E-46B1-CACD530DA6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3473" y="120731"/>
            <a:ext cx="2652099" cy="133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2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8BCAD2B6-6BE3-3E52-92E1-FED63F18DFC4}"/>
              </a:ext>
            </a:extLst>
          </p:cNvPr>
          <p:cNvSpPr txBox="1">
            <a:spLocks/>
          </p:cNvSpPr>
          <p:nvPr/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i="1" dirty="0" err="1">
                <a:latin typeface="Franklin Gothic Medium" panose="020B0603020102020204" pitchFamily="34" charset="0"/>
              </a:rPr>
              <a:t>Tajuk</a:t>
            </a:r>
            <a:r>
              <a:rPr lang="en-US" sz="6000" i="1" dirty="0">
                <a:latin typeface="Franklin Gothic Medium" panose="020B0603020102020204" pitchFamily="34" charset="0"/>
              </a:rPr>
              <a:t> </a:t>
            </a:r>
            <a:r>
              <a:rPr lang="en-US" sz="6000" i="1" dirty="0" err="1">
                <a:latin typeface="Franklin Gothic Medium" panose="020B0603020102020204" pitchFamily="34" charset="0"/>
              </a:rPr>
              <a:t>Projek</a:t>
            </a:r>
            <a:endParaRPr lang="en-US" sz="6000" i="1" dirty="0">
              <a:latin typeface="Franklin Gothic Medium" panose="020B0603020102020204" pitchFamily="34" charset="0"/>
            </a:endParaRP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8BC42E25-E37B-9DFE-15A0-7601FB7A9987}"/>
              </a:ext>
            </a:extLst>
          </p:cNvPr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i="1" dirty="0">
                <a:latin typeface="Franklin Gothic Medium" panose="020B0603020102020204" pitchFamily="34" charset="0"/>
              </a:rPr>
              <a:t>logo Universiti &amp; </a:t>
            </a:r>
            <a:r>
              <a:rPr lang="en-US" sz="2400" i="1" dirty="0" err="1">
                <a:latin typeface="Franklin Gothic Medium" panose="020B0603020102020204" pitchFamily="34" charset="0"/>
              </a:rPr>
              <a:t>Industri</a:t>
            </a:r>
            <a:endParaRPr lang="en-US" sz="2400" i="1" dirty="0">
              <a:latin typeface="Franklin Gothic Medium" panose="020B0603020102020204" pitchFamily="34" charset="0"/>
            </a:endParaRP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C75EF5F6-B8A6-402C-8E56-3743F249D71F}"/>
              </a:ext>
            </a:extLst>
          </p:cNvPr>
          <p:cNvSpPr txBox="1">
            <a:spLocks/>
          </p:cNvSpPr>
          <p:nvPr/>
        </p:nvSpPr>
        <p:spPr>
          <a:xfrm>
            <a:off x="11730102" y="6492240"/>
            <a:ext cx="461898" cy="365760"/>
          </a:xfrm>
          <a:prstGeom prst="rect">
            <a:avLst/>
          </a:prstGeom>
        </p:spPr>
        <p:txBody>
          <a:bodyPr vert="horz" lIns="121917" tIns="60958" rIns="121917" bIns="60958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MY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1</a:t>
            </a:r>
          </a:p>
        </p:txBody>
      </p:sp>
      <p:pic>
        <p:nvPicPr>
          <p:cNvPr id="3" name="Picture 2" descr="A logo with two tigers and a flag&#10;&#10;Description automatically generated">
            <a:extLst>
              <a:ext uri="{FF2B5EF4-FFF2-40B4-BE49-F238E27FC236}">
                <a16:creationId xmlns:a16="http://schemas.microsoft.com/office/drawing/2014/main" id="{0AEC44A8-0998-D349-5D54-F2C8E0FDE0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365" y="23545"/>
            <a:ext cx="1296240" cy="65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12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3A066D2-D2E1-A262-8EDE-9BBA0CAAA1F6}"/>
              </a:ext>
            </a:extLst>
          </p:cNvPr>
          <p:cNvSpPr txBox="1"/>
          <p:nvPr/>
        </p:nvSpPr>
        <p:spPr>
          <a:xfrm>
            <a:off x="6846646" y="1248735"/>
            <a:ext cx="46817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Senarai nama ahli kumpulan penyelidik</a:t>
            </a:r>
          </a:p>
          <a:p>
            <a:pPr algn="ctr"/>
            <a:endParaRPr lang="en-US" dirty="0">
              <a:latin typeface="Franklin Gothic Medium" panose="020B0603020102020204" pitchFamily="34" charset="0"/>
            </a:endParaRPr>
          </a:p>
          <a:p>
            <a:pPr algn="ctr"/>
            <a:endParaRPr lang="en-US" dirty="0">
              <a:latin typeface="Franklin Gothic Medium" panose="020B0603020102020204" pitchFamily="34" charset="0"/>
            </a:endParaRPr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n-US" dirty="0">
                <a:latin typeface="Franklin Gothic Medium" panose="020B0603020102020204" pitchFamily="34" charset="0"/>
              </a:rPr>
              <a:t>Universiti :</a:t>
            </a:r>
          </a:p>
          <a:p>
            <a:pPr marL="400050" indent="-400050">
              <a:buFont typeface="Arial" panose="020B0604020202020204" pitchFamily="34" charset="0"/>
              <a:buChar char="•"/>
            </a:pPr>
            <a:endParaRPr lang="en-US" dirty="0">
              <a:latin typeface="Franklin Gothic Medium" panose="020B0603020102020204" pitchFamily="34" charset="0"/>
            </a:endParaRPr>
          </a:p>
          <a:p>
            <a:pPr marL="400050" indent="-400050">
              <a:buFont typeface="Arial" panose="020B0604020202020204" pitchFamily="34" charset="0"/>
              <a:buChar char="•"/>
            </a:pPr>
            <a:r>
              <a:rPr lang="en-US" dirty="0" err="1">
                <a:latin typeface="Franklin Gothic Medium" panose="020B0603020102020204" pitchFamily="34" charset="0"/>
              </a:rPr>
              <a:t>Kolaborator</a:t>
            </a:r>
            <a:r>
              <a:rPr lang="en-US" dirty="0">
                <a:latin typeface="Franklin Gothic Medium" panose="020B0603020102020204" pitchFamily="34" charset="0"/>
              </a:rPr>
              <a:t> :</a:t>
            </a:r>
          </a:p>
          <a:p>
            <a:pPr marL="985838" indent="-400050">
              <a:buFont typeface="+mj-lt"/>
              <a:buAutoNum type="romanLcPeriod"/>
            </a:pPr>
            <a:r>
              <a:rPr lang="en-US" dirty="0" err="1">
                <a:latin typeface="Franklin Gothic Medium" panose="020B0603020102020204" pitchFamily="34" charset="0"/>
              </a:rPr>
              <a:t>Universiti</a:t>
            </a:r>
            <a:r>
              <a:rPr lang="en-US" dirty="0">
                <a:latin typeface="Franklin Gothic Medium" panose="020B0603020102020204" pitchFamily="34" charset="0"/>
              </a:rPr>
              <a:t> :</a:t>
            </a:r>
          </a:p>
          <a:p>
            <a:pPr marL="985838" indent="-400050">
              <a:buFont typeface="+mj-lt"/>
              <a:buAutoNum type="romanLcPeriod"/>
            </a:pPr>
            <a:r>
              <a:rPr lang="en-US" dirty="0" err="1">
                <a:latin typeface="Franklin Gothic Medium" panose="020B0603020102020204" pitchFamily="34" charset="0"/>
              </a:rPr>
              <a:t>Industri</a:t>
            </a:r>
            <a:r>
              <a:rPr lang="en-US" dirty="0">
                <a:latin typeface="Franklin Gothic Medium" panose="020B0603020102020204" pitchFamily="34" charset="0"/>
              </a:rPr>
              <a:t> : </a:t>
            </a:r>
          </a:p>
          <a:p>
            <a:pPr marL="342900" indent="-342900" algn="ctr">
              <a:buFont typeface="+mj-lt"/>
              <a:buAutoNum type="arabicPeriod"/>
            </a:pP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D1F663-2484-8200-374F-9B0A9C821140}"/>
              </a:ext>
            </a:extLst>
          </p:cNvPr>
          <p:cNvSpPr txBox="1"/>
          <p:nvPr/>
        </p:nvSpPr>
        <p:spPr>
          <a:xfrm>
            <a:off x="1222840" y="635846"/>
            <a:ext cx="454925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Jumlah peruntukan yang </a:t>
            </a:r>
            <a:r>
              <a:rPr lang="en-US" sz="2400" dirty="0" err="1">
                <a:latin typeface="Franklin Gothic Medium" panose="020B0603020102020204" pitchFamily="34" charset="0"/>
              </a:rPr>
              <a:t>dimohon</a:t>
            </a:r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endParaRPr lang="en-US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3600" dirty="0">
                <a:latin typeface="Franklin Gothic Medium" panose="020B0603020102020204" pitchFamily="34" charset="0"/>
              </a:rPr>
              <a:t>RM?</a:t>
            </a:r>
          </a:p>
          <a:p>
            <a:pPr algn="ctr"/>
            <a:r>
              <a:rPr lang="en-US" sz="2000" dirty="0">
                <a:latin typeface="Franklin Gothic Medium" panose="020B0603020102020204" pitchFamily="34" charset="0"/>
              </a:rPr>
              <a:t>(</a:t>
            </a:r>
            <a:r>
              <a:rPr lang="en-US" sz="2000" dirty="0" err="1">
                <a:latin typeface="Franklin Gothic Medium" panose="020B0603020102020204" pitchFamily="34" charset="0"/>
              </a:rPr>
              <a:t>MyLAB</a:t>
            </a:r>
            <a:r>
              <a:rPr lang="en-US" sz="2000" dirty="0">
                <a:latin typeface="Franklin Gothic Medium" panose="020B0603020102020204" pitchFamily="34" charset="0"/>
              </a:rPr>
              <a:t> : ?, </a:t>
            </a:r>
            <a:r>
              <a:rPr lang="en-US" sz="2000" dirty="0" err="1">
                <a:latin typeface="Franklin Gothic Medium" panose="020B0603020102020204" pitchFamily="34" charset="0"/>
              </a:rPr>
              <a:t>Industri</a:t>
            </a:r>
            <a:r>
              <a:rPr lang="en-US" sz="2000" dirty="0">
                <a:latin typeface="Franklin Gothic Medium" panose="020B0603020102020204" pitchFamily="34" charset="0"/>
              </a:rPr>
              <a:t> : ?)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667B0A-6C38-1578-C7DF-BA18D9568195}"/>
              </a:ext>
            </a:extLst>
          </p:cNvPr>
          <p:cNvSpPr txBox="1"/>
          <p:nvPr/>
        </p:nvSpPr>
        <p:spPr>
          <a:xfrm>
            <a:off x="1697080" y="3074890"/>
            <a:ext cx="362710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Bidang Penyelidikan</a:t>
            </a:r>
          </a:p>
          <a:p>
            <a:pPr lvl="0" algn="ctr"/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(Sila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rujuk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Garis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Panduan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Geran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MyLAB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</a:p>
          <a:p>
            <a:pPr lvl="0" algn="ctr"/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Pindaan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Tahun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2023))</a:t>
            </a:r>
            <a:endParaRPr lang="en-US" sz="2000" dirty="0">
              <a:latin typeface="Franklin Gothic Medium" panose="020B06030201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7CFB70-481F-12C3-6E2B-F8D70FFDE835}"/>
              </a:ext>
            </a:extLst>
          </p:cNvPr>
          <p:cNvSpPr txBox="1"/>
          <p:nvPr/>
        </p:nvSpPr>
        <p:spPr>
          <a:xfrm rot="16200000">
            <a:off x="-2762386" y="3228945"/>
            <a:ext cx="6218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Franklin Gothic Medium" panose="020B0603020102020204" pitchFamily="34" charset="0"/>
              </a:rPr>
              <a:t>MAKLUMAT DARIPADA </a:t>
            </a:r>
            <a:r>
              <a:rPr lang="en-US" sz="2000" b="1" i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UNIVERSITI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015E10D8-2097-3422-7107-C758D1105148}"/>
              </a:ext>
            </a:extLst>
          </p:cNvPr>
          <p:cNvSpPr/>
          <p:nvPr/>
        </p:nvSpPr>
        <p:spPr>
          <a:xfrm>
            <a:off x="913320" y="558367"/>
            <a:ext cx="5194630" cy="2238620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5C8D8279-2695-DE75-F2EF-A9A5B33F00B3}"/>
              </a:ext>
            </a:extLst>
          </p:cNvPr>
          <p:cNvSpPr/>
          <p:nvPr/>
        </p:nvSpPr>
        <p:spPr>
          <a:xfrm>
            <a:off x="913320" y="2967311"/>
            <a:ext cx="5194630" cy="1613649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6C9A9D9D-AD04-61F3-1332-6778DAC7D5FE}"/>
              </a:ext>
            </a:extLst>
          </p:cNvPr>
          <p:cNvSpPr/>
          <p:nvPr/>
        </p:nvSpPr>
        <p:spPr>
          <a:xfrm>
            <a:off x="6474373" y="710769"/>
            <a:ext cx="5370786" cy="5618524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C75EF5F6-B8A6-402C-8E56-3743F249D71F}"/>
              </a:ext>
            </a:extLst>
          </p:cNvPr>
          <p:cNvSpPr txBox="1">
            <a:spLocks/>
          </p:cNvSpPr>
          <p:nvPr/>
        </p:nvSpPr>
        <p:spPr>
          <a:xfrm>
            <a:off x="11730102" y="6492240"/>
            <a:ext cx="461898" cy="365760"/>
          </a:xfrm>
          <a:prstGeom prst="rect">
            <a:avLst/>
          </a:prstGeom>
        </p:spPr>
        <p:txBody>
          <a:bodyPr vert="horz" lIns="121917" tIns="60958" rIns="121917" bIns="60958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MY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2</a:t>
            </a:r>
          </a:p>
        </p:txBody>
      </p:sp>
      <p:pic>
        <p:nvPicPr>
          <p:cNvPr id="2" name="Picture 1" descr="A logo with two tigers and a flag&#10;&#10;Description automatically generated">
            <a:extLst>
              <a:ext uri="{FF2B5EF4-FFF2-40B4-BE49-F238E27FC236}">
                <a16:creationId xmlns:a16="http://schemas.microsoft.com/office/drawing/2014/main" id="{7B1357D7-09C4-2BA6-4B73-ECD94A1070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365" y="23545"/>
            <a:ext cx="1296240" cy="6500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3C6169-9B74-A531-365B-DC37B35594A0}"/>
              </a:ext>
            </a:extLst>
          </p:cNvPr>
          <p:cNvSpPr txBox="1"/>
          <p:nvPr/>
        </p:nvSpPr>
        <p:spPr>
          <a:xfrm>
            <a:off x="901370" y="4881294"/>
            <a:ext cx="51946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Peringkat TRL</a:t>
            </a:r>
          </a:p>
          <a:p>
            <a:pPr lvl="0" algn="ctr"/>
            <a:r>
              <a:rPr lang="en-US" sz="1100" i="1" dirty="0">
                <a:latin typeface="Franklin Gothic Medium" panose="020B0603020102020204" pitchFamily="34" charset="0"/>
              </a:rPr>
              <a:t>(Dari </a:t>
            </a:r>
            <a:r>
              <a:rPr lang="en-US" sz="1100" i="1" dirty="0" err="1">
                <a:latin typeface="Franklin Gothic Medium" panose="020B0603020102020204" pitchFamily="34" charset="0"/>
              </a:rPr>
              <a:t>perspektif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universiti</a:t>
            </a:r>
            <a:r>
              <a:rPr lang="en-US" sz="1100" i="1" dirty="0">
                <a:latin typeface="Franklin Gothic Medium" panose="020B0603020102020204" pitchFamily="34" charset="0"/>
              </a:rPr>
              <a:t>.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Sila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rujuk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Garis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Panduan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Geran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MyLAB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</a:p>
          <a:p>
            <a:pPr lvl="0" algn="ctr"/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Pindaan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Tahun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2023))</a:t>
            </a:r>
            <a:endParaRPr lang="en-US" sz="2000" dirty="0">
              <a:latin typeface="Franklin Gothic Medium" panose="020B0603020102020204" pitchFamily="34" charset="0"/>
            </a:endParaRPr>
          </a:p>
          <a:p>
            <a:pPr algn="ctr"/>
            <a:endParaRPr lang="en-US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3600" dirty="0">
                <a:latin typeface="Franklin Gothic Medium" panose="020B0603020102020204" pitchFamily="34" charset="0"/>
              </a:rPr>
              <a:t>TRL ?</a:t>
            </a:r>
          </a:p>
        </p:txBody>
      </p:sp>
      <p:sp>
        <p:nvSpPr>
          <p:cNvPr id="4" name="Rounded Rectangle 14">
            <a:extLst>
              <a:ext uri="{FF2B5EF4-FFF2-40B4-BE49-F238E27FC236}">
                <a16:creationId xmlns:a16="http://schemas.microsoft.com/office/drawing/2014/main" id="{8D6620C1-F94A-CE8E-8B87-76FD42B2E0AD}"/>
              </a:ext>
            </a:extLst>
          </p:cNvPr>
          <p:cNvSpPr/>
          <p:nvPr/>
        </p:nvSpPr>
        <p:spPr>
          <a:xfrm>
            <a:off x="913320" y="4751284"/>
            <a:ext cx="5194630" cy="2007763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69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3A066D2-D2E1-A262-8EDE-9BBA0CAAA1F6}"/>
              </a:ext>
            </a:extLst>
          </p:cNvPr>
          <p:cNvSpPr txBox="1"/>
          <p:nvPr/>
        </p:nvSpPr>
        <p:spPr>
          <a:xfrm>
            <a:off x="6462424" y="954286"/>
            <a:ext cx="5382736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Franklin Gothic Medium" panose="020B0603020102020204" pitchFamily="34" charset="0"/>
              </a:rPr>
              <a:t>Pembuktian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konsep</a:t>
            </a:r>
            <a:r>
              <a:rPr lang="en-US" sz="2400" dirty="0">
                <a:latin typeface="Franklin Gothic Medium" panose="020B0603020102020204" pitchFamily="34" charset="0"/>
              </a:rPr>
              <a:t> (POC) &amp; </a:t>
            </a:r>
          </a:p>
          <a:p>
            <a:pPr algn="ctr"/>
            <a:r>
              <a:rPr lang="en-US" sz="2400" dirty="0" err="1">
                <a:latin typeface="Franklin Gothic Medium" panose="020B0603020102020204" pitchFamily="34" charset="0"/>
              </a:rPr>
              <a:t>Latar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Belakang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Penyelidikan</a:t>
            </a:r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1100" i="1" dirty="0">
                <a:latin typeface="Franklin Gothic Medium" panose="020B0603020102020204" pitchFamily="34" charset="0"/>
              </a:rPr>
              <a:t>(</a:t>
            </a:r>
            <a:r>
              <a:rPr lang="en-US" sz="1100" i="1" dirty="0" err="1">
                <a:latin typeface="Franklin Gothic Medium" panose="020B0603020102020204" pitchFamily="34" charset="0"/>
              </a:rPr>
              <a:t>termasuk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maklumat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geran</a:t>
            </a:r>
            <a:r>
              <a:rPr lang="en-US" sz="1100" i="1" dirty="0">
                <a:latin typeface="Franklin Gothic Medium" panose="020B0603020102020204" pitchFamily="34" charset="0"/>
              </a:rPr>
              <a:t> yang </a:t>
            </a:r>
            <a:r>
              <a:rPr lang="en-US" sz="1100" i="1" dirty="0" err="1">
                <a:latin typeface="Franklin Gothic Medium" panose="020B0603020102020204" pitchFamily="34" charset="0"/>
              </a:rPr>
              <a:t>pernah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diterima</a:t>
            </a:r>
            <a:r>
              <a:rPr lang="en-US" sz="1100" i="1" dirty="0">
                <a:latin typeface="Franklin Gothic Medium" panose="020B0603020102020204" pitchFamily="34" charset="0"/>
              </a:rPr>
              <a:t> berkaitan </a:t>
            </a:r>
            <a:r>
              <a:rPr lang="en-US" sz="1100" i="1" dirty="0" err="1">
                <a:latin typeface="Franklin Gothic Medium" panose="020B0603020102020204" pitchFamily="34" charset="0"/>
              </a:rPr>
              <a:t>projek</a:t>
            </a:r>
            <a:r>
              <a:rPr lang="en-US" sz="1100" i="1" dirty="0">
                <a:latin typeface="Franklin Gothic Medium" panose="020B0603020102020204" pitchFamily="34" charset="0"/>
              </a:rPr>
              <a:t> yang </a:t>
            </a:r>
            <a:r>
              <a:rPr lang="en-US" sz="1100" i="1" dirty="0" err="1">
                <a:latin typeface="Franklin Gothic Medium" panose="020B0603020102020204" pitchFamily="34" charset="0"/>
              </a:rPr>
              <a:t>dimohon</a:t>
            </a:r>
            <a:r>
              <a:rPr lang="en-US" sz="1100" i="1" dirty="0">
                <a:latin typeface="Franklin Gothic Medium" panose="020B0603020102020204" pitchFamily="34" charset="0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667B0A-6C38-1578-C7DF-BA18D9568195}"/>
              </a:ext>
            </a:extLst>
          </p:cNvPr>
          <p:cNvSpPr txBox="1"/>
          <p:nvPr/>
        </p:nvSpPr>
        <p:spPr>
          <a:xfrm>
            <a:off x="913320" y="700358"/>
            <a:ext cx="519463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Franklin Gothic Medium" panose="020B0603020102020204" pitchFamily="34" charset="0"/>
              </a:rPr>
              <a:t>Pernyataan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Masalah</a:t>
            </a:r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1100" i="1" dirty="0">
                <a:latin typeface="Franklin Gothic Medium" panose="020B0603020102020204" pitchFamily="34" charset="0"/>
              </a:rPr>
              <a:t>(</a:t>
            </a:r>
            <a:r>
              <a:rPr lang="en-US" sz="1100" i="1" dirty="0" err="1">
                <a:latin typeface="Franklin Gothic Medium" panose="020B0603020102020204" pitchFamily="34" charset="0"/>
              </a:rPr>
              <a:t>Inovasi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akan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dilesenkan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kepada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industri</a:t>
            </a:r>
            <a:r>
              <a:rPr lang="en-US" sz="1100" i="1" dirty="0">
                <a:latin typeface="Franklin Gothic Medium" panose="020B0603020102020204" pitchFamily="34" charset="0"/>
              </a:rPr>
              <a:t>. </a:t>
            </a:r>
            <a:r>
              <a:rPr lang="en-US" sz="1100" i="1" dirty="0" err="1">
                <a:latin typeface="Franklin Gothic Medium" panose="020B0603020102020204" pitchFamily="34" charset="0"/>
              </a:rPr>
              <a:t>Industri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akan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menggunakan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inovasi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untuk lahirkan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produk industri</a:t>
            </a:r>
            <a:r>
              <a:rPr lang="en-US" sz="1100" i="1" dirty="0">
                <a:latin typeface="Franklin Gothic Medium" panose="020B0603020102020204" pitchFamily="34" charset="0"/>
              </a:rPr>
              <a:t>. </a:t>
            </a:r>
            <a:r>
              <a:rPr lang="en-US" sz="1100" i="1" dirty="0" err="1">
                <a:latin typeface="Franklin Gothic Medium" panose="020B0603020102020204" pitchFamily="34" charset="0"/>
              </a:rPr>
              <a:t>Apakah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masalah</a:t>
            </a:r>
            <a:r>
              <a:rPr lang="en-US" sz="1100" i="1" dirty="0">
                <a:latin typeface="Franklin Gothic Medium" panose="020B0603020102020204" pitchFamily="34" charset="0"/>
              </a:rPr>
              <a:t> yang </a:t>
            </a:r>
            <a:r>
              <a:rPr lang="en-US" sz="1100" i="1" dirty="0" err="1">
                <a:latin typeface="Franklin Gothic Medium" panose="020B0603020102020204" pitchFamily="34" charset="0"/>
              </a:rPr>
              <a:t>cuba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diselesaikan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oleh</a:t>
            </a:r>
            <a:r>
              <a:rPr lang="en-US" sz="1100" i="1" dirty="0">
                <a:latin typeface="Franklin Gothic Medium" panose="020B0603020102020204" pitchFamily="34" charset="0"/>
              </a:rPr>
              <a:t> pihak </a:t>
            </a:r>
            <a:r>
              <a:rPr lang="en-US" sz="1100" i="1" dirty="0" err="1">
                <a:latin typeface="Franklin Gothic Medium" panose="020B0603020102020204" pitchFamily="34" charset="0"/>
              </a:rPr>
              <a:t>industri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untuk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pengguna (customer)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dengan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menggunakan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inovasi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tersebut</a:t>
            </a:r>
            <a:r>
              <a:rPr lang="en-US" sz="1100" i="1" dirty="0">
                <a:latin typeface="Franklin Gothic Medium" panose="020B0603020102020204" pitchFamily="34" charset="0"/>
              </a:rPr>
              <a:t>?)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6EB36102-962B-4A17-3498-64C7B4B16612}"/>
              </a:ext>
            </a:extLst>
          </p:cNvPr>
          <p:cNvSpPr/>
          <p:nvPr/>
        </p:nvSpPr>
        <p:spPr>
          <a:xfrm>
            <a:off x="6474373" y="749693"/>
            <a:ext cx="5370786" cy="5486400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FEB36CB-A0B9-D807-080C-174EBD5B20BF}"/>
              </a:ext>
            </a:extLst>
          </p:cNvPr>
          <p:cNvSpPr/>
          <p:nvPr/>
        </p:nvSpPr>
        <p:spPr>
          <a:xfrm>
            <a:off x="913320" y="558656"/>
            <a:ext cx="5194630" cy="3566503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Slide Number Placeholder 3">
            <a:extLst>
              <a:ext uri="{FF2B5EF4-FFF2-40B4-BE49-F238E27FC236}">
                <a16:creationId xmlns:a16="http://schemas.microsoft.com/office/drawing/2014/main" id="{C75EF5F6-B8A6-402C-8E56-3743F249D71F}"/>
              </a:ext>
            </a:extLst>
          </p:cNvPr>
          <p:cNvSpPr txBox="1">
            <a:spLocks/>
          </p:cNvSpPr>
          <p:nvPr/>
        </p:nvSpPr>
        <p:spPr>
          <a:xfrm>
            <a:off x="11730102" y="6492240"/>
            <a:ext cx="461898" cy="365760"/>
          </a:xfrm>
          <a:prstGeom prst="rect">
            <a:avLst/>
          </a:prstGeom>
        </p:spPr>
        <p:txBody>
          <a:bodyPr vert="horz" lIns="121917" tIns="60958" rIns="121917" bIns="60958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MY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7CFB70-481F-12C3-6E2B-F8D70FFDE835}"/>
              </a:ext>
            </a:extLst>
          </p:cNvPr>
          <p:cNvSpPr txBox="1"/>
          <p:nvPr/>
        </p:nvSpPr>
        <p:spPr>
          <a:xfrm rot="16200000">
            <a:off x="-2762386" y="3228945"/>
            <a:ext cx="6218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Franklin Gothic Medium" panose="020B0603020102020204" pitchFamily="34" charset="0"/>
              </a:rPr>
              <a:t>MAKLUMAT DARIPADA </a:t>
            </a:r>
            <a:r>
              <a:rPr lang="en-US" sz="2000" b="1" i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UNIVERSITI</a:t>
            </a:r>
          </a:p>
        </p:txBody>
      </p:sp>
      <p:pic>
        <p:nvPicPr>
          <p:cNvPr id="3" name="Picture 2" descr="A logo with two tigers and a flag&#10;&#10;Description automatically generated">
            <a:extLst>
              <a:ext uri="{FF2B5EF4-FFF2-40B4-BE49-F238E27FC236}">
                <a16:creationId xmlns:a16="http://schemas.microsoft.com/office/drawing/2014/main" id="{A9F2413D-32FB-3CC3-8A0D-27C2E032D2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365" y="23545"/>
            <a:ext cx="1296240" cy="6500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04ABAA-463B-CBE7-98E6-27417252F205}"/>
              </a:ext>
            </a:extLst>
          </p:cNvPr>
          <p:cNvSpPr txBox="1"/>
          <p:nvPr/>
        </p:nvSpPr>
        <p:spPr>
          <a:xfrm>
            <a:off x="1183341" y="4328989"/>
            <a:ext cx="4679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Franklin Gothic Medium" panose="020B0603020102020204" pitchFamily="34" charset="0"/>
              </a:rPr>
              <a:t>Objektif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Projek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9" name="Rounded Rectangle 15">
            <a:extLst>
              <a:ext uri="{FF2B5EF4-FFF2-40B4-BE49-F238E27FC236}">
                <a16:creationId xmlns:a16="http://schemas.microsoft.com/office/drawing/2014/main" id="{121C0859-9266-A939-BF76-5F4401EAA98E}"/>
              </a:ext>
            </a:extLst>
          </p:cNvPr>
          <p:cNvSpPr/>
          <p:nvPr/>
        </p:nvSpPr>
        <p:spPr>
          <a:xfrm>
            <a:off x="943869" y="4267973"/>
            <a:ext cx="5194630" cy="2446592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34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3A066D2-D2E1-A262-8EDE-9BBA0CAAA1F6}"/>
              </a:ext>
            </a:extLst>
          </p:cNvPr>
          <p:cNvSpPr txBox="1"/>
          <p:nvPr/>
        </p:nvSpPr>
        <p:spPr>
          <a:xfrm>
            <a:off x="580823" y="839421"/>
            <a:ext cx="591048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Harta Intelek (IP) Yang Telah di Failkan</a:t>
            </a:r>
          </a:p>
          <a:p>
            <a:pPr algn="ctr"/>
            <a:r>
              <a:rPr lang="en-US" sz="1100" i="1" dirty="0">
                <a:latin typeface="Franklin Gothic Medium" panose="020B0603020102020204" pitchFamily="34" charset="0"/>
              </a:rPr>
              <a:t>(</a:t>
            </a:r>
            <a:r>
              <a:rPr lang="en-US" sz="1100" i="1" dirty="0" err="1">
                <a:latin typeface="Franklin Gothic Medium" panose="020B0603020102020204" pitchFamily="34" charset="0"/>
              </a:rPr>
              <a:t>Apakah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tajuk</a:t>
            </a:r>
            <a:r>
              <a:rPr lang="en-US" sz="1100" i="1" dirty="0">
                <a:latin typeface="Franklin Gothic Medium" panose="020B0603020102020204" pitchFamily="34" charset="0"/>
              </a:rPr>
              <a:t> IP </a:t>
            </a:r>
            <a:r>
              <a:rPr lang="en-US" sz="1100" i="1" dirty="0" err="1">
                <a:latin typeface="Franklin Gothic Medium" panose="020B0603020102020204" pitchFamily="34" charset="0"/>
              </a:rPr>
              <a:t>dan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huraikan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aspek</a:t>
            </a:r>
            <a:r>
              <a:rPr lang="en-US" sz="1100" i="1" dirty="0">
                <a:latin typeface="Franklin Gothic Medium" panose="020B0603020102020204" pitchFamily="34" charset="0"/>
              </a:rPr>
              <a:t> yang </a:t>
            </a:r>
            <a:r>
              <a:rPr lang="en-US" sz="1100" i="1" dirty="0" err="1">
                <a:latin typeface="Franklin Gothic Medium" panose="020B0603020102020204" pitchFamily="34" charset="0"/>
              </a:rPr>
              <a:t>telah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dilindungi</a:t>
            </a:r>
            <a:r>
              <a:rPr lang="en-US" sz="1100" i="1" dirty="0">
                <a:latin typeface="Franklin Gothic Medium" panose="020B0603020102020204" pitchFamily="34" charset="0"/>
              </a:rPr>
              <a:t>?)</a:t>
            </a:r>
            <a:endParaRPr lang="en-US" sz="1050" i="1" dirty="0">
              <a:latin typeface="Franklin Gothic Medium" panose="020B0603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D1F663-2484-8200-374F-9B0A9C821140}"/>
              </a:ext>
            </a:extLst>
          </p:cNvPr>
          <p:cNvSpPr txBox="1"/>
          <p:nvPr/>
        </p:nvSpPr>
        <p:spPr>
          <a:xfrm>
            <a:off x="7229645" y="865435"/>
            <a:ext cx="4155310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Sasaran Peringkat TRL</a:t>
            </a:r>
          </a:p>
          <a:p>
            <a:pPr lvl="0" algn="ctr"/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Sila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rujuk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Garis Panduan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Geran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MyLAB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(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Pindaan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Tahun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2023).</a:t>
            </a:r>
            <a:endParaRPr lang="en-US" sz="2000" dirty="0">
              <a:latin typeface="Franklin Gothic Medium" panose="020B0603020102020204" pitchFamily="34" charset="0"/>
            </a:endParaRPr>
          </a:p>
          <a:p>
            <a:pPr algn="ctr"/>
            <a:endParaRPr lang="en-US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3600" dirty="0">
                <a:latin typeface="Franklin Gothic Medium" panose="020B0603020102020204" pitchFamily="34" charset="0"/>
              </a:rPr>
              <a:t>TRL 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667B0A-6C38-1578-C7DF-BA18D9568195}"/>
              </a:ext>
            </a:extLst>
          </p:cNvPr>
          <p:cNvSpPr txBox="1"/>
          <p:nvPr/>
        </p:nvSpPr>
        <p:spPr>
          <a:xfrm>
            <a:off x="925975" y="3253895"/>
            <a:ext cx="52201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>
                <a:latin typeface="Franklin Gothic Medium" panose="020B0603020102020204" pitchFamily="34" charset="0"/>
              </a:rPr>
              <a:t>Kredibiliti</a:t>
            </a:r>
            <a:r>
              <a:rPr lang="en-US" sz="2400" i="1" dirty="0">
                <a:latin typeface="Franklin Gothic Medium" panose="020B0603020102020204" pitchFamily="34" charset="0"/>
              </a:rPr>
              <a:t> dan Komitmen </a:t>
            </a:r>
          </a:p>
          <a:p>
            <a:pPr algn="ctr"/>
            <a:r>
              <a:rPr lang="en-US" sz="2400" i="1" dirty="0">
                <a:latin typeface="Franklin Gothic Medium" panose="020B0603020102020204" pitchFamily="34" charset="0"/>
              </a:rPr>
              <a:t>Kumpulan Penyelidik</a:t>
            </a:r>
          </a:p>
          <a:p>
            <a:pPr algn="ctr"/>
            <a:r>
              <a:rPr lang="en-US" sz="1100" i="1" dirty="0">
                <a:latin typeface="Franklin Gothic Medium" panose="020B0603020102020204" pitchFamily="34" charset="0"/>
              </a:rPr>
              <a:t>(Senaraikan bilangan penyelidikan yang </a:t>
            </a:r>
            <a:r>
              <a:rPr lang="en-US" sz="1100" i="1" dirty="0" err="1">
                <a:latin typeface="Franklin Gothic Medium" panose="020B0603020102020204" pitchFamily="34" charset="0"/>
              </a:rPr>
              <a:t>sedang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dijalankan</a:t>
            </a:r>
            <a:r>
              <a:rPr lang="en-US" sz="1100" i="1" dirty="0">
                <a:latin typeface="Franklin Gothic Medium" panose="020B0603020102020204" pitchFamily="34" charset="0"/>
              </a:rPr>
              <a:t>. </a:t>
            </a:r>
            <a:r>
              <a:rPr lang="en-US" sz="1100" i="1" dirty="0" err="1">
                <a:latin typeface="Franklin Gothic Medium" panose="020B0603020102020204" pitchFamily="34" charset="0"/>
              </a:rPr>
              <a:t>Nyatakan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tempoh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dan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tahun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untuk</a:t>
            </a:r>
            <a:r>
              <a:rPr lang="en-US" sz="1100" i="1" dirty="0">
                <a:latin typeface="Franklin Gothic Medium" panose="020B0603020102020204" pitchFamily="34" charset="0"/>
              </a:rPr>
              <a:t> menamatkan </a:t>
            </a:r>
            <a:r>
              <a:rPr lang="en-US" sz="1100" i="1" dirty="0" err="1">
                <a:latin typeface="Franklin Gothic Medium" panose="020B0603020102020204" pitchFamily="34" charset="0"/>
              </a:rPr>
              <a:t>tugas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rasmi</a:t>
            </a:r>
            <a:r>
              <a:rPr lang="en-US" sz="1100" i="1" dirty="0">
                <a:latin typeface="Franklin Gothic Medium" panose="020B0603020102020204" pitchFamily="34" charset="0"/>
              </a:rPr>
              <a:t>/</a:t>
            </a:r>
            <a:r>
              <a:rPr lang="en-US" sz="1100" i="1" dirty="0" err="1">
                <a:latin typeface="Franklin Gothic Medium" panose="020B0603020102020204" pitchFamily="34" charset="0"/>
              </a:rPr>
              <a:t>bersara</a:t>
            </a:r>
            <a:r>
              <a:rPr lang="en-US" sz="1100" i="1" dirty="0">
                <a:latin typeface="Franklin Gothic Medium" panose="020B0603020102020204" pitchFamily="34" charset="0"/>
              </a:rPr>
              <a:t>)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6EB36102-962B-4A17-3498-64C7B4B16612}"/>
              </a:ext>
            </a:extLst>
          </p:cNvPr>
          <p:cNvSpPr/>
          <p:nvPr/>
        </p:nvSpPr>
        <p:spPr>
          <a:xfrm>
            <a:off x="635755" y="748677"/>
            <a:ext cx="5749160" cy="2209390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519100B-8FB9-5D82-C736-6A40B7225C45}"/>
              </a:ext>
            </a:extLst>
          </p:cNvPr>
          <p:cNvSpPr/>
          <p:nvPr/>
        </p:nvSpPr>
        <p:spPr>
          <a:xfrm>
            <a:off x="6648950" y="750019"/>
            <a:ext cx="5108026" cy="1646605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CFEB36CB-A0B9-D807-080C-174EBD5B20BF}"/>
              </a:ext>
            </a:extLst>
          </p:cNvPr>
          <p:cNvSpPr/>
          <p:nvPr/>
        </p:nvSpPr>
        <p:spPr>
          <a:xfrm>
            <a:off x="664713" y="3112193"/>
            <a:ext cx="5749159" cy="3447955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CC87D9-E6D6-4114-302B-94D722E98148}"/>
              </a:ext>
            </a:extLst>
          </p:cNvPr>
          <p:cNvSpPr/>
          <p:nvPr/>
        </p:nvSpPr>
        <p:spPr>
          <a:xfrm>
            <a:off x="807045" y="1561107"/>
            <a:ext cx="1103469" cy="120802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E75795-486A-8A9E-384A-C618B5165FE9}"/>
              </a:ext>
            </a:extLst>
          </p:cNvPr>
          <p:cNvSpPr txBox="1"/>
          <p:nvPr/>
        </p:nvSpPr>
        <p:spPr>
          <a:xfrm>
            <a:off x="635755" y="1780397"/>
            <a:ext cx="1446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 err="1">
                <a:latin typeface="Franklin Gothic Medium" panose="020B0603020102020204" pitchFamily="34" charset="0"/>
              </a:rPr>
              <a:t>Gambar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Notis</a:t>
            </a:r>
            <a:r>
              <a:rPr lang="en-US" sz="1100" i="1" dirty="0">
                <a:latin typeface="Franklin Gothic Medium" panose="020B0603020102020204" pitchFamily="34" charset="0"/>
              </a:rPr>
              <a:t> IP, </a:t>
            </a:r>
            <a:r>
              <a:rPr lang="en-US" sz="1100" i="1" dirty="0" err="1">
                <a:latin typeface="Franklin Gothic Medium" panose="020B0603020102020204" pitchFamily="34" charset="0"/>
              </a:rPr>
              <a:t>Sijil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Geran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atau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dokumen</a:t>
            </a:r>
            <a:r>
              <a:rPr lang="en-US" sz="1100" i="1" dirty="0">
                <a:latin typeface="Franklin Gothic Medium" panose="020B0603020102020204" pitchFamily="34" charset="0"/>
              </a:rPr>
              <a:t> IP lain yang berkaitan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4A30635-A140-1CD8-ACAC-C7C65BE4EEDB}"/>
              </a:ext>
            </a:extLst>
          </p:cNvPr>
          <p:cNvSpPr txBox="1"/>
          <p:nvPr/>
        </p:nvSpPr>
        <p:spPr>
          <a:xfrm>
            <a:off x="6808794" y="2829773"/>
            <a:ext cx="479191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Jangkaan Hasil </a:t>
            </a:r>
            <a:r>
              <a:rPr lang="en-US" sz="2400" dirty="0" err="1">
                <a:latin typeface="Franklin Gothic Medium" panose="020B0603020102020204" pitchFamily="34" charset="0"/>
              </a:rPr>
              <a:t>Projek</a:t>
            </a:r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endParaRPr lang="en-US" sz="1100" dirty="0">
              <a:latin typeface="Franklin Gothic Medium" panose="020B0603020102020204" pitchFamily="34" charset="0"/>
            </a:endParaRPr>
          </a:p>
          <a:p>
            <a:pPr algn="ctr"/>
            <a:endParaRPr lang="en-US" sz="1100" dirty="0">
              <a:latin typeface="Franklin Gothic Medium" panose="020B0603020102020204" pitchFamily="34" charset="0"/>
            </a:endParaRPr>
          </a:p>
          <a:p>
            <a:pPr marL="400050" indent="-400050">
              <a:buFont typeface="+mj-lt"/>
              <a:buAutoNum type="romanLcPeriod"/>
            </a:pPr>
            <a:r>
              <a:rPr lang="en-US" sz="1400" i="1" dirty="0">
                <a:latin typeface="Franklin Gothic Medium" panose="020B0603020102020204" pitchFamily="34" charset="0"/>
              </a:rPr>
              <a:t>Output</a:t>
            </a:r>
            <a:r>
              <a:rPr lang="en-US" sz="1400" dirty="0">
                <a:latin typeface="Franklin Gothic Medium" panose="020B0603020102020204" pitchFamily="34" charset="0"/>
              </a:rPr>
              <a:t> </a:t>
            </a:r>
            <a:r>
              <a:rPr lang="en-US" sz="1400" dirty="0" err="1">
                <a:latin typeface="Franklin Gothic Medium" panose="020B0603020102020204" pitchFamily="34" charset="0"/>
              </a:rPr>
              <a:t>projek: </a:t>
            </a:r>
          </a:p>
          <a:p>
            <a:pPr marL="400050" indent="-400050">
              <a:buFont typeface="+mj-lt"/>
              <a:buAutoNum type="romanLcPeriod"/>
            </a:pPr>
            <a:endParaRPr lang="en-US" sz="1400" dirty="0" err="1">
              <a:latin typeface="Franklin Gothic Medium" panose="020B0603020102020204" pitchFamily="34" charset="0"/>
            </a:endParaRPr>
          </a:p>
          <a:p>
            <a:pPr marL="400050" indent="-400050">
              <a:buFont typeface="+mj-lt"/>
              <a:buAutoNum type="romanLcPeriod"/>
            </a:pPr>
            <a:endParaRPr lang="en-US" sz="1400" dirty="0" err="1">
              <a:latin typeface="Franklin Gothic Medium" panose="020B0603020102020204" pitchFamily="34" charset="0"/>
            </a:endParaRPr>
          </a:p>
          <a:p>
            <a:pPr marL="400050" indent="-400050">
              <a:buFont typeface="+mj-lt"/>
              <a:buAutoNum type="romanLcPeriod"/>
            </a:pPr>
            <a:endParaRPr lang="en-US" sz="1400" dirty="0" err="1">
              <a:latin typeface="Franklin Gothic Medium" panose="020B0603020102020204" pitchFamily="34" charset="0"/>
            </a:endParaRPr>
          </a:p>
          <a:p>
            <a:pPr marL="400050" indent="-400050">
              <a:buFont typeface="+mj-lt"/>
              <a:buAutoNum type="romanLcPeriod"/>
            </a:pPr>
            <a:endParaRPr lang="en-US" sz="1400" dirty="0" err="1">
              <a:latin typeface="Franklin Gothic Medium" panose="020B0603020102020204" pitchFamily="34" charset="0"/>
            </a:endParaRPr>
          </a:p>
          <a:p>
            <a:pPr marL="400050" indent="-400050">
              <a:buFont typeface="+mj-lt"/>
              <a:buAutoNum type="romanLcPeriod"/>
            </a:pPr>
            <a:endParaRPr lang="en-US" sz="1400" dirty="0" err="1">
              <a:latin typeface="Franklin Gothic Medium" panose="020B0603020102020204" pitchFamily="34" charset="0"/>
            </a:endParaRPr>
          </a:p>
          <a:p>
            <a:pPr marL="400050" indent="-400050">
              <a:buFont typeface="+mj-lt"/>
              <a:buAutoNum type="romanLcPeriod"/>
            </a:pPr>
            <a:endParaRPr lang="en-US" sz="1400" dirty="0" err="1">
              <a:latin typeface="Franklin Gothic Medium" panose="020B0603020102020204" pitchFamily="34" charset="0"/>
            </a:endParaRPr>
          </a:p>
          <a:p>
            <a:pPr marL="400050" indent="-400050">
              <a:buFont typeface="+mj-lt"/>
              <a:buAutoNum type="romanLcPeriod"/>
            </a:pPr>
            <a:endParaRPr lang="en-US" sz="1400" dirty="0" err="1">
              <a:latin typeface="Franklin Gothic Medium" panose="020B0603020102020204" pitchFamily="34" charset="0"/>
            </a:endParaRPr>
          </a:p>
          <a:p>
            <a:pPr marL="400050" indent="-400050">
              <a:buFont typeface="+mj-lt"/>
              <a:buAutoNum type="romanLcPeriod"/>
            </a:pPr>
            <a:r>
              <a:rPr lang="en-US" sz="1400" dirty="0" err="1">
                <a:latin typeface="Franklin Gothic Medium" panose="020B0603020102020204" pitchFamily="34" charset="0"/>
              </a:rPr>
              <a:t>Permulaan</a:t>
            </a:r>
            <a:r>
              <a:rPr lang="en-US" sz="1400" dirty="0">
                <a:latin typeface="Franklin Gothic Medium" panose="020B0603020102020204" pitchFamily="34" charset="0"/>
              </a:rPr>
              <a:t> &amp; </a:t>
            </a:r>
            <a:r>
              <a:rPr lang="en-US" sz="1400" dirty="0" err="1">
                <a:latin typeface="Franklin Gothic Medium" panose="020B0603020102020204" pitchFamily="34" charset="0"/>
              </a:rPr>
              <a:t>tamat</a:t>
            </a:r>
            <a:r>
              <a:rPr lang="en-US" sz="1400" dirty="0">
                <a:latin typeface="Franklin Gothic Medium" panose="020B0603020102020204" pitchFamily="34" charset="0"/>
              </a:rPr>
              <a:t> </a:t>
            </a:r>
            <a:r>
              <a:rPr lang="en-US" sz="1400" dirty="0" err="1">
                <a:latin typeface="Franklin Gothic Medium" panose="020B0603020102020204" pitchFamily="34" charset="0"/>
              </a:rPr>
              <a:t>projek:</a:t>
            </a:r>
            <a:r>
              <a:rPr lang="en-US" sz="1400" dirty="0">
                <a:latin typeface="Franklin Gothic Medium" panose="020B0603020102020204" pitchFamily="34" charset="0"/>
              </a:rPr>
              <a:t> </a:t>
            </a:r>
          </a:p>
          <a:p>
            <a:r>
              <a:rPr lang="en-US" sz="1400" dirty="0">
                <a:latin typeface="Franklin Gothic Medium" panose="020B0603020102020204" pitchFamily="34" charset="0"/>
              </a:rPr>
              <a:t>         (BULAN/TAHUN          BULAN/TAHUN)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E1D32AF1-F2B7-4985-1E6D-A7151C99136E}"/>
              </a:ext>
            </a:extLst>
          </p:cNvPr>
          <p:cNvSpPr/>
          <p:nvPr/>
        </p:nvSpPr>
        <p:spPr>
          <a:xfrm>
            <a:off x="6678424" y="2688071"/>
            <a:ext cx="5108026" cy="3850156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85B1DAFC-97F4-B73B-4A1C-16B6F77EFE3A}"/>
              </a:ext>
            </a:extLst>
          </p:cNvPr>
          <p:cNvSpPr/>
          <p:nvPr/>
        </p:nvSpPr>
        <p:spPr>
          <a:xfrm>
            <a:off x="8563350" y="5497339"/>
            <a:ext cx="287010" cy="21919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C75EF5F6-B8A6-402C-8E56-3743F249D71F}"/>
              </a:ext>
            </a:extLst>
          </p:cNvPr>
          <p:cNvSpPr txBox="1">
            <a:spLocks/>
          </p:cNvSpPr>
          <p:nvPr/>
        </p:nvSpPr>
        <p:spPr>
          <a:xfrm>
            <a:off x="11730102" y="6492240"/>
            <a:ext cx="461898" cy="365760"/>
          </a:xfrm>
          <a:prstGeom prst="rect">
            <a:avLst/>
          </a:prstGeom>
        </p:spPr>
        <p:txBody>
          <a:bodyPr vert="horz" lIns="121917" tIns="60958" rIns="121917" bIns="60958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MY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4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7CFB70-481F-12C3-6E2B-F8D70FFDE835}"/>
              </a:ext>
            </a:extLst>
          </p:cNvPr>
          <p:cNvSpPr txBox="1"/>
          <p:nvPr/>
        </p:nvSpPr>
        <p:spPr>
          <a:xfrm rot="16200000">
            <a:off x="-2762386" y="3228945"/>
            <a:ext cx="6218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Franklin Gothic Medium" panose="020B0603020102020204" pitchFamily="34" charset="0"/>
              </a:rPr>
              <a:t>MAKLUMAT DARIPADA </a:t>
            </a:r>
            <a:r>
              <a:rPr lang="en-US" sz="2000" b="1" i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UNIVERSITI</a:t>
            </a:r>
          </a:p>
        </p:txBody>
      </p:sp>
      <p:pic>
        <p:nvPicPr>
          <p:cNvPr id="5" name="Picture 4" descr="A logo with two tigers and a flag&#10;&#10;Description automatically generated">
            <a:extLst>
              <a:ext uri="{FF2B5EF4-FFF2-40B4-BE49-F238E27FC236}">
                <a16:creationId xmlns:a16="http://schemas.microsoft.com/office/drawing/2014/main" id="{75FA549A-E705-95A2-CE64-B589DC3C46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365" y="23545"/>
            <a:ext cx="1296240" cy="65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76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B3A066D2-D2E1-A262-8EDE-9BBA0CAAA1F6}"/>
              </a:ext>
            </a:extLst>
          </p:cNvPr>
          <p:cNvSpPr txBox="1"/>
          <p:nvPr/>
        </p:nvSpPr>
        <p:spPr>
          <a:xfrm>
            <a:off x="6667018" y="957163"/>
            <a:ext cx="51781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Kolaborasi </a:t>
            </a:r>
            <a:r>
              <a:rPr lang="en-US" sz="2400" dirty="0" err="1">
                <a:latin typeface="Franklin Gothic Medium" panose="020B0603020102020204" pitchFamily="34" charset="0"/>
              </a:rPr>
              <a:t>Bersama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Universiti</a:t>
            </a:r>
            <a:endParaRPr lang="en-US" sz="2400" dirty="0">
              <a:latin typeface="Franklin Gothic Medium" panose="020B0603020102020204" pitchFamily="34" charset="0"/>
            </a:endParaRPr>
          </a:p>
          <a:p>
            <a:endParaRPr lang="en-US" sz="2400" dirty="0">
              <a:latin typeface="Franklin Gothic Medium" panose="020B0603020102020204" pitchFamily="34" charset="0"/>
            </a:endParaRPr>
          </a:p>
          <a:p>
            <a:endParaRPr lang="en-US" sz="2400" dirty="0">
              <a:latin typeface="Franklin Gothic Medium" panose="020B0603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i="1" dirty="0" err="1">
                <a:latin typeface="Franklin Gothic Medium" panose="020B0603020102020204" pitchFamily="34" charset="0"/>
              </a:rPr>
              <a:t>Tempoh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kolaborasi bermula dari tahun?</a:t>
            </a:r>
            <a:endParaRPr lang="en-US" sz="1100" i="1" dirty="0">
              <a:latin typeface="Franklin Gothic Medium" panose="020B0603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i="1" dirty="0" err="1">
                <a:latin typeface="Franklin Gothic Medium" panose="020B0603020102020204" pitchFamily="34" charset="0"/>
              </a:rPr>
              <a:t>Pemahaman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pihak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industri</a:t>
            </a:r>
            <a:r>
              <a:rPr lang="en-US" sz="1100" i="1" dirty="0">
                <a:latin typeface="Franklin Gothic Medium" panose="020B0603020102020204" pitchFamily="34" charset="0"/>
              </a:rPr>
              <a:t> berkaitan </a:t>
            </a:r>
            <a:r>
              <a:rPr lang="en-US" sz="1100" i="1" dirty="0" err="1">
                <a:latin typeface="Franklin Gothic Medium" panose="020B0603020102020204" pitchFamily="34" charset="0"/>
              </a:rPr>
              <a:t>permintaan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pasaran</a:t>
            </a:r>
            <a:endParaRPr lang="en-US" sz="1100" i="1" dirty="0">
              <a:latin typeface="Franklin Gothic Medium" panose="020B0603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i="1" dirty="0" err="1">
                <a:latin typeface="Franklin Gothic Medium" panose="020B0603020102020204" pitchFamily="34" charset="0"/>
              </a:rPr>
              <a:t>Harta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Intelek</a:t>
            </a:r>
            <a:r>
              <a:rPr lang="en-US" sz="1100" i="1" dirty="0">
                <a:latin typeface="Franklin Gothic Medium" panose="020B0603020102020204" pitchFamily="34" charset="0"/>
              </a:rPr>
              <a:t> (IP) yang </a:t>
            </a:r>
            <a:r>
              <a:rPr lang="en-US" sz="1100" i="1" dirty="0" err="1">
                <a:latin typeface="Franklin Gothic Medium" panose="020B0603020102020204" pitchFamily="34" charset="0"/>
              </a:rPr>
              <a:t>telah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difailkan</a:t>
            </a:r>
            <a:endParaRPr lang="en-US" sz="1100" i="1" dirty="0">
              <a:latin typeface="Franklin Gothic Medium" panose="020B06030201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D1F663-2484-8200-374F-9B0A9C821140}"/>
              </a:ext>
            </a:extLst>
          </p:cNvPr>
          <p:cNvSpPr txBox="1"/>
          <p:nvPr/>
        </p:nvSpPr>
        <p:spPr>
          <a:xfrm>
            <a:off x="875255" y="655239"/>
            <a:ext cx="51826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Franklin Gothic Medium" panose="020B0603020102020204" pitchFamily="34" charset="0"/>
              </a:rPr>
              <a:t>Peringkat TRL</a:t>
            </a:r>
          </a:p>
          <a:p>
            <a:pPr lvl="0" algn="ctr"/>
            <a:r>
              <a:rPr lang="en-US" sz="1100" i="1" dirty="0">
                <a:latin typeface="Franklin Gothic Medium" panose="020B0603020102020204" pitchFamily="34" charset="0"/>
              </a:rPr>
              <a:t>(Dari </a:t>
            </a:r>
            <a:r>
              <a:rPr lang="en-US" sz="1100" i="1" dirty="0" err="1">
                <a:latin typeface="Franklin Gothic Medium" panose="020B0603020102020204" pitchFamily="34" charset="0"/>
              </a:rPr>
              <a:t>perspektif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industri</a:t>
            </a:r>
            <a:r>
              <a:rPr lang="en-US" sz="1100" i="1" dirty="0">
                <a:latin typeface="Franklin Gothic Medium" panose="020B0603020102020204" pitchFamily="34" charset="0"/>
              </a:rPr>
              <a:t>.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Sila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rujuk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Garis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Panduan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Geran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MyLAB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</a:p>
          <a:p>
            <a:pPr lvl="0" algn="ctr"/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(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Pindaan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solidFill>
                  <a:prstClr val="black"/>
                </a:solidFill>
                <a:latin typeface="Franklin Gothic Medium" panose="020B0603020102020204" pitchFamily="34" charset="0"/>
              </a:rPr>
              <a:t>Tahun</a:t>
            </a:r>
            <a:r>
              <a:rPr lang="en-US" sz="1100" i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 2023))</a:t>
            </a:r>
            <a:endParaRPr lang="en-US" sz="2000" dirty="0">
              <a:latin typeface="Franklin Gothic Medium" panose="020B0603020102020204" pitchFamily="34" charset="0"/>
            </a:endParaRPr>
          </a:p>
          <a:p>
            <a:pPr algn="ctr"/>
            <a:endParaRPr lang="en-US" dirty="0">
              <a:latin typeface="Franklin Gothic Medium" panose="020B0603020102020204" pitchFamily="34" charset="0"/>
            </a:endParaRPr>
          </a:p>
          <a:p>
            <a:pPr algn="ctr"/>
            <a:r>
              <a:rPr lang="en-US" sz="3600" dirty="0">
                <a:latin typeface="Franklin Gothic Medium" panose="020B0603020102020204" pitchFamily="34" charset="0"/>
              </a:rPr>
              <a:t>TRL ?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6EB36102-962B-4A17-3498-64C7B4B16612}"/>
              </a:ext>
            </a:extLst>
          </p:cNvPr>
          <p:cNvSpPr/>
          <p:nvPr/>
        </p:nvSpPr>
        <p:spPr>
          <a:xfrm>
            <a:off x="6474372" y="846108"/>
            <a:ext cx="5370786" cy="2941163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519100B-8FB9-5D82-C736-6A40B7225C45}"/>
              </a:ext>
            </a:extLst>
          </p:cNvPr>
          <p:cNvSpPr/>
          <p:nvPr/>
        </p:nvSpPr>
        <p:spPr>
          <a:xfrm>
            <a:off x="781203" y="572252"/>
            <a:ext cx="5326747" cy="1798965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8DB6FE-8AC0-DB20-DCFB-3BC0C6C77517}"/>
              </a:ext>
            </a:extLst>
          </p:cNvPr>
          <p:cNvSpPr txBox="1"/>
          <p:nvPr/>
        </p:nvSpPr>
        <p:spPr>
          <a:xfrm>
            <a:off x="875255" y="2554790"/>
            <a:ext cx="518268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Franklin Gothic Medium" panose="020B0603020102020204" pitchFamily="34" charset="0"/>
              </a:rPr>
              <a:t>Kredibiliti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dan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Kemampuan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Industri</a:t>
            </a:r>
            <a:endParaRPr lang="en-US" sz="2400" dirty="0">
              <a:latin typeface="Franklin Gothic Medium" panose="020B0603020102020204" pitchFamily="34" charset="0"/>
            </a:endParaRPr>
          </a:p>
          <a:p>
            <a:pPr marL="173038"/>
            <a:endParaRPr lang="en-US" sz="1600" dirty="0">
              <a:latin typeface="Franklin Gothic Medium" panose="020B0603020102020204" pitchFamily="34" charset="0"/>
            </a:endParaRPr>
          </a:p>
          <a:p>
            <a:pPr marL="173038"/>
            <a:endParaRPr lang="en-US" sz="1600" dirty="0">
              <a:latin typeface="Franklin Gothic Medium" panose="020B0603020102020204" pitchFamily="34" charset="0"/>
            </a:endParaRPr>
          </a:p>
          <a:p>
            <a:pPr marL="515938" indent="-342900">
              <a:buFont typeface="Arial" panose="020B0604020202020204" pitchFamily="34" charset="0"/>
              <a:buChar char="•"/>
            </a:pPr>
            <a:r>
              <a:rPr lang="en-US" sz="1100" i="1" dirty="0" err="1">
                <a:latin typeface="Franklin Gothic Medium" panose="020B0603020102020204" pitchFamily="34" charset="0"/>
              </a:rPr>
              <a:t>Sifat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perniagaan</a:t>
            </a:r>
            <a:r>
              <a:rPr lang="en-US" sz="1100" i="1" dirty="0">
                <a:latin typeface="Franklin Gothic Medium" panose="020B0603020102020204" pitchFamily="34" charset="0"/>
              </a:rPr>
              <a:t> (Nature of business)</a:t>
            </a:r>
          </a:p>
          <a:p>
            <a:pPr marL="515938" indent="-342900">
              <a:buFont typeface="Arial" panose="020B0604020202020204" pitchFamily="34" charset="0"/>
              <a:buChar char="•"/>
            </a:pPr>
            <a:r>
              <a:rPr lang="en-US" sz="1100" i="1" dirty="0">
                <a:latin typeface="Franklin Gothic Medium" panose="020B0603020102020204" pitchFamily="34" charset="0"/>
              </a:rPr>
              <a:t>Modal </a:t>
            </a:r>
            <a:r>
              <a:rPr lang="en-US" sz="1100" i="1" dirty="0" err="1">
                <a:latin typeface="Franklin Gothic Medium" panose="020B0603020102020204" pitchFamily="34" charset="0"/>
              </a:rPr>
              <a:t>berbayar</a:t>
            </a:r>
            <a:endParaRPr lang="en-US" sz="1100" i="1" dirty="0">
              <a:latin typeface="Franklin Gothic Medium" panose="020B0603020102020204" pitchFamily="34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26DE396E-9DB3-52E6-E4A3-06D8445C89A4}"/>
              </a:ext>
            </a:extLst>
          </p:cNvPr>
          <p:cNvSpPr/>
          <p:nvPr/>
        </p:nvSpPr>
        <p:spPr>
          <a:xfrm>
            <a:off x="781203" y="2512750"/>
            <a:ext cx="5326747" cy="1798965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7783C05-14C0-3F47-BF93-D5274DCB4BD2}"/>
              </a:ext>
            </a:extLst>
          </p:cNvPr>
          <p:cNvSpPr txBox="1"/>
          <p:nvPr/>
        </p:nvSpPr>
        <p:spPr>
          <a:xfrm>
            <a:off x="6430336" y="4043570"/>
            <a:ext cx="537078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Franklin Gothic Medium" panose="020B0603020102020204" pitchFamily="34" charset="0"/>
              </a:rPr>
              <a:t>Perancangan Perniagaan – </a:t>
            </a:r>
            <a:r>
              <a:rPr lang="en-US" sz="2000" dirty="0" err="1">
                <a:latin typeface="Franklin Gothic Medium" panose="020B0603020102020204" pitchFamily="34" charset="0"/>
              </a:rPr>
              <a:t>Lembaran</a:t>
            </a:r>
            <a:r>
              <a:rPr lang="en-US" sz="2000" dirty="0">
                <a:latin typeface="Franklin Gothic Medium" panose="020B0603020102020204" pitchFamily="34" charset="0"/>
              </a:rPr>
              <a:t> </a:t>
            </a:r>
            <a:r>
              <a:rPr lang="en-US" sz="2000" dirty="0" err="1">
                <a:latin typeface="Franklin Gothic Medium" panose="020B0603020102020204" pitchFamily="34" charset="0"/>
              </a:rPr>
              <a:t>Jangka</a:t>
            </a:r>
            <a:endParaRPr lang="en-US" sz="2000" dirty="0">
              <a:latin typeface="Franklin Gothic Medium" panose="020B0603020102020204" pitchFamily="34" charset="0"/>
            </a:endParaRPr>
          </a:p>
          <a:p>
            <a:pPr algn="ctr"/>
            <a:r>
              <a:rPr lang="sv-SE" sz="1100" i="1" dirty="0">
                <a:latin typeface="Franklin Gothic Medium" panose="020B0603020102020204" pitchFamily="34" charset="0"/>
              </a:rPr>
              <a:t>(Nyatakan </a:t>
            </a:r>
            <a:r>
              <a:rPr lang="sv-SE" sz="1100" i="1">
                <a:latin typeface="Franklin Gothic Medium" panose="020B0603020102020204" pitchFamily="34" charset="0"/>
              </a:rPr>
              <a:t>Lembaran Jangka </a:t>
            </a:r>
            <a:r>
              <a:rPr lang="sv-SE" sz="1100" i="1" dirty="0">
                <a:latin typeface="Franklin Gothic Medium" panose="020B0603020102020204" pitchFamily="34" charset="0"/>
              </a:rPr>
              <a:t>untuk melesenkan inovasi antara</a:t>
            </a:r>
          </a:p>
          <a:p>
            <a:pPr algn="ctr"/>
            <a:r>
              <a:rPr lang="sv-SE" sz="1100" i="1" dirty="0">
                <a:latin typeface="Franklin Gothic Medium" panose="020B0603020102020204" pitchFamily="34" charset="0"/>
              </a:rPr>
              <a:t>Industri dan Universiti)</a:t>
            </a:r>
            <a:endParaRPr lang="en-US" sz="1100" i="1" dirty="0">
              <a:latin typeface="Franklin Gothic Medium" panose="020B0603020102020204" pitchFamily="34" charset="0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39DC7DB2-A361-DBC8-A47D-16C7C5177D8A}"/>
              </a:ext>
            </a:extLst>
          </p:cNvPr>
          <p:cNvSpPr/>
          <p:nvPr/>
        </p:nvSpPr>
        <p:spPr>
          <a:xfrm>
            <a:off x="6430335" y="3912265"/>
            <a:ext cx="5370786" cy="2548006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89FF4C9-8906-A368-D425-CAE78A095A11}"/>
              </a:ext>
            </a:extLst>
          </p:cNvPr>
          <p:cNvSpPr txBox="1"/>
          <p:nvPr/>
        </p:nvSpPr>
        <p:spPr>
          <a:xfrm>
            <a:off x="781203" y="4573768"/>
            <a:ext cx="537078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Franklin Gothic Medium" panose="020B0603020102020204" pitchFamily="34" charset="0"/>
              </a:rPr>
              <a:t>Sasaran</a:t>
            </a:r>
            <a:r>
              <a:rPr lang="en-US" sz="2400" dirty="0">
                <a:latin typeface="Franklin Gothic Medium" panose="020B0603020102020204" pitchFamily="34" charset="0"/>
              </a:rPr>
              <a:t> </a:t>
            </a:r>
            <a:r>
              <a:rPr lang="en-US" sz="2400" dirty="0" err="1">
                <a:latin typeface="Franklin Gothic Medium" panose="020B0603020102020204" pitchFamily="34" charset="0"/>
              </a:rPr>
              <a:t>Pasaran</a:t>
            </a:r>
            <a:endParaRPr lang="en-US" sz="2400" dirty="0">
              <a:latin typeface="Franklin Gothic Medium" panose="020B0603020102020204" pitchFamily="34" charset="0"/>
            </a:endParaRPr>
          </a:p>
          <a:p>
            <a:pPr algn="ctr"/>
            <a:endParaRPr lang="en-US" sz="1600" dirty="0">
              <a:latin typeface="Franklin Gothic Medium" panose="020B0603020102020204" pitchFamily="34" charset="0"/>
            </a:endParaRPr>
          </a:p>
          <a:p>
            <a:pPr algn="ctr"/>
            <a:endParaRPr lang="en-US" sz="1600" dirty="0">
              <a:latin typeface="Franklin Gothic Medium" panose="020B0603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i="1" dirty="0" err="1">
                <a:latin typeface="Franklin Gothic Medium" panose="020B0603020102020204" pitchFamily="34" charset="0"/>
              </a:rPr>
              <a:t>Segmen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pasaran</a:t>
            </a:r>
            <a:endParaRPr lang="en-US" sz="1100" i="1" dirty="0">
              <a:latin typeface="Franklin Gothic Medium" panose="020B0603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100" i="1" dirty="0" err="1">
                <a:latin typeface="Franklin Gothic Medium" panose="020B0603020102020204" pitchFamily="34" charset="0"/>
              </a:rPr>
              <a:t>Saiz</a:t>
            </a:r>
            <a:r>
              <a:rPr lang="en-US" sz="1100" i="1" dirty="0">
                <a:latin typeface="Franklin Gothic Medium" panose="020B0603020102020204" pitchFamily="34" charset="0"/>
              </a:rPr>
              <a:t> </a:t>
            </a:r>
            <a:r>
              <a:rPr lang="en-US" sz="1100" i="1" dirty="0" err="1">
                <a:latin typeface="Franklin Gothic Medium" panose="020B0603020102020204" pitchFamily="34" charset="0"/>
              </a:rPr>
              <a:t>pasaran</a:t>
            </a:r>
            <a:endParaRPr lang="en-US" sz="1100" i="1" dirty="0">
              <a:latin typeface="Franklin Gothic Medium" panose="020B0603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Franklin Gothic Medium" panose="020B06030201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2DD27E0-4277-C7D3-F650-A2C67C3BA79C}"/>
              </a:ext>
            </a:extLst>
          </p:cNvPr>
          <p:cNvSpPr/>
          <p:nvPr/>
        </p:nvSpPr>
        <p:spPr>
          <a:xfrm>
            <a:off x="781203" y="4453248"/>
            <a:ext cx="5370786" cy="2279246"/>
          </a:xfrm>
          <a:prstGeom prst="round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Slide Number Placeholder 3">
            <a:extLst>
              <a:ext uri="{FF2B5EF4-FFF2-40B4-BE49-F238E27FC236}">
                <a16:creationId xmlns:a16="http://schemas.microsoft.com/office/drawing/2014/main" id="{C75EF5F6-B8A6-402C-8E56-3743F249D71F}"/>
              </a:ext>
            </a:extLst>
          </p:cNvPr>
          <p:cNvSpPr txBox="1">
            <a:spLocks/>
          </p:cNvSpPr>
          <p:nvPr/>
        </p:nvSpPr>
        <p:spPr>
          <a:xfrm>
            <a:off x="11730102" y="6492240"/>
            <a:ext cx="461898" cy="365760"/>
          </a:xfrm>
          <a:prstGeom prst="rect">
            <a:avLst/>
          </a:prstGeom>
        </p:spPr>
        <p:txBody>
          <a:bodyPr vert="horz" lIns="121917" tIns="60958" rIns="121917" bIns="60958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MY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77CFB70-481F-12C3-6E2B-F8D70FFDE835}"/>
              </a:ext>
            </a:extLst>
          </p:cNvPr>
          <p:cNvSpPr txBox="1"/>
          <p:nvPr/>
        </p:nvSpPr>
        <p:spPr>
          <a:xfrm rot="16200000">
            <a:off x="-2762386" y="3090446"/>
            <a:ext cx="621845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Franklin Gothic Medium" panose="020B0603020102020204" pitchFamily="34" charset="0"/>
              </a:rPr>
              <a:t>MAKLUMAT DARIPADA </a:t>
            </a:r>
            <a:r>
              <a:rPr lang="en-US" sz="2000" b="1" i="1" dirty="0">
                <a:solidFill>
                  <a:srgbClr val="FF0000"/>
                </a:solidFill>
                <a:latin typeface="Franklin Gothic Medium" panose="020B0603020102020204" pitchFamily="34" charset="0"/>
              </a:rPr>
              <a:t>INDUSTRI </a:t>
            </a:r>
          </a:p>
          <a:p>
            <a:pPr algn="ctr"/>
            <a:r>
              <a:rPr lang="en-US" b="1" i="1" dirty="0">
                <a:latin typeface="Franklin Gothic Medium" panose="020B0603020102020204" pitchFamily="34" charset="0"/>
              </a:rPr>
              <a:t>(</a:t>
            </a:r>
            <a:r>
              <a:rPr lang="en-US" b="1" i="1" dirty="0" err="1">
                <a:latin typeface="Franklin Gothic Medium" panose="020B0603020102020204" pitchFamily="34" charset="0"/>
              </a:rPr>
              <a:t>diisi</a:t>
            </a:r>
            <a:r>
              <a:rPr lang="en-US" b="1" i="1" dirty="0">
                <a:latin typeface="Franklin Gothic Medium" panose="020B0603020102020204" pitchFamily="34" charset="0"/>
              </a:rPr>
              <a:t> oleh </a:t>
            </a:r>
            <a:r>
              <a:rPr lang="en-US" b="1" i="1" dirty="0" err="1">
                <a:latin typeface="Franklin Gothic Medium" panose="020B0603020102020204" pitchFamily="34" charset="0"/>
              </a:rPr>
              <a:t>kolaborator</a:t>
            </a:r>
            <a:r>
              <a:rPr lang="en-US" b="1" i="1" dirty="0">
                <a:latin typeface="Franklin Gothic Medium" panose="020B0603020102020204" pitchFamily="34" charset="0"/>
              </a:rPr>
              <a:t> </a:t>
            </a:r>
            <a:r>
              <a:rPr lang="en-US" b="1" i="1" dirty="0" err="1">
                <a:latin typeface="Franklin Gothic Medium" panose="020B0603020102020204" pitchFamily="34" charset="0"/>
              </a:rPr>
              <a:t>industri</a:t>
            </a:r>
            <a:r>
              <a:rPr lang="en-US" b="1" i="1" dirty="0">
                <a:latin typeface="Franklin Gothic Medium" panose="020B0603020102020204" pitchFamily="34" charset="0"/>
              </a:rPr>
              <a:t>)</a:t>
            </a:r>
          </a:p>
        </p:txBody>
      </p:sp>
      <p:pic>
        <p:nvPicPr>
          <p:cNvPr id="3" name="Picture 2" descr="A logo with two tigers and a flag&#10;&#10;Description automatically generated">
            <a:extLst>
              <a:ext uri="{FF2B5EF4-FFF2-40B4-BE49-F238E27FC236}">
                <a16:creationId xmlns:a16="http://schemas.microsoft.com/office/drawing/2014/main" id="{65A1A053-5339-CDF1-422E-C58427D9F4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365" y="23545"/>
            <a:ext cx="1296240" cy="65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28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8BCAD2B6-6BE3-3E52-92E1-FED63F18DFC4}"/>
              </a:ext>
            </a:extLst>
          </p:cNvPr>
          <p:cNvSpPr txBox="1">
            <a:spLocks/>
          </p:cNvSpPr>
          <p:nvPr/>
        </p:nvSpPr>
        <p:spPr>
          <a:xfrm>
            <a:off x="1622612" y="2393577"/>
            <a:ext cx="9144000" cy="9101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>
                <a:latin typeface="Bahnschrift" panose="020B0502040204020203" pitchFamily="34" charset="0"/>
              </a:rPr>
              <a:t>SEKIAN, TERIMA KASIH</a:t>
            </a:r>
          </a:p>
        </p:txBody>
      </p:sp>
      <p:sp>
        <p:nvSpPr>
          <p:cNvPr id="27" name="Slide Number Placeholder 3">
            <a:extLst>
              <a:ext uri="{FF2B5EF4-FFF2-40B4-BE49-F238E27FC236}">
                <a16:creationId xmlns:a16="http://schemas.microsoft.com/office/drawing/2014/main" id="{C75EF5F6-B8A6-402C-8E56-3743F249D71F}"/>
              </a:ext>
            </a:extLst>
          </p:cNvPr>
          <p:cNvSpPr txBox="1">
            <a:spLocks/>
          </p:cNvSpPr>
          <p:nvPr/>
        </p:nvSpPr>
        <p:spPr>
          <a:xfrm>
            <a:off x="11730102" y="6492240"/>
            <a:ext cx="461898" cy="365760"/>
          </a:xfrm>
          <a:prstGeom prst="rect">
            <a:avLst/>
          </a:prstGeom>
        </p:spPr>
        <p:txBody>
          <a:bodyPr vert="horz" lIns="121917" tIns="60958" rIns="121917" bIns="60958" anchor="b"/>
          <a:lstStyle>
            <a:defPPr>
              <a:defRPr lang="en-US"/>
            </a:defPPr>
            <a:lvl1pPr marL="0" algn="r" defTabSz="914400" rtl="0" eaLnBrk="1" latinLnBrk="0" hangingPunct="1">
              <a:defRPr kumimoji="0"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MY" sz="1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1</a:t>
            </a:r>
          </a:p>
        </p:txBody>
      </p:sp>
      <p:pic>
        <p:nvPicPr>
          <p:cNvPr id="3" name="Picture 2" descr="A logo with two tigers and a flag&#10;&#10;Description automatically generated">
            <a:extLst>
              <a:ext uri="{FF2B5EF4-FFF2-40B4-BE49-F238E27FC236}">
                <a16:creationId xmlns:a16="http://schemas.microsoft.com/office/drawing/2014/main" id="{0AEC44A8-0998-D349-5D54-F2C8E0FDE0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365" y="23545"/>
            <a:ext cx="1296240" cy="65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08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</TotalTime>
  <Words>338</Words>
  <Application>Microsoft Office PowerPoint</Application>
  <PresentationFormat>Widescreen</PresentationFormat>
  <Paragraphs>93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Bahnschrift</vt:lpstr>
      <vt:lpstr>Calibri</vt:lpstr>
      <vt:lpstr>Calibri Light</vt:lpstr>
      <vt:lpstr>Franklin Gothic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Dina Z</dc:creator>
  <cp:lastModifiedBy>Nurul Nadheerah Binti Baharudin</cp:lastModifiedBy>
  <cp:revision>257</cp:revision>
  <cp:lastPrinted>2021-04-24T10:42:22Z</cp:lastPrinted>
  <dcterms:created xsi:type="dcterms:W3CDTF">2021-04-23T13:54:59Z</dcterms:created>
  <dcterms:modified xsi:type="dcterms:W3CDTF">2023-08-18T01:58:05Z</dcterms:modified>
</cp:coreProperties>
</file>